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552" r:id="rId2"/>
    <p:sldId id="554" r:id="rId3"/>
    <p:sldId id="525" r:id="rId4"/>
    <p:sldId id="526" r:id="rId5"/>
    <p:sldId id="527" r:id="rId6"/>
    <p:sldId id="528" r:id="rId7"/>
    <p:sldId id="529" r:id="rId8"/>
    <p:sldId id="530" r:id="rId9"/>
    <p:sldId id="531" r:id="rId10"/>
    <p:sldId id="532" r:id="rId11"/>
    <p:sldId id="533" r:id="rId12"/>
    <p:sldId id="534" r:id="rId13"/>
    <p:sldId id="535" r:id="rId14"/>
    <p:sldId id="536" r:id="rId15"/>
    <p:sldId id="537" r:id="rId16"/>
    <p:sldId id="538" r:id="rId17"/>
    <p:sldId id="540" r:id="rId18"/>
    <p:sldId id="542" r:id="rId19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едвидь Елена Александровна" initials="МЕА" lastIdx="1" clrIdx="0">
    <p:extLst>
      <p:ext uri="{19B8F6BF-5375-455C-9EA6-DF929625EA0E}">
        <p15:presenceInfo xmlns:p15="http://schemas.microsoft.com/office/powerpoint/2012/main" userId="S-1-5-21-3399346512-758631369-2990822830-9022" providerId="AD"/>
      </p:ext>
    </p:extLst>
  </p:cmAuthor>
  <p:cmAuthor id="2" name="Александр Александрович" initials="АА" lastIdx="1" clrIdx="1">
    <p:extLst>
      <p:ext uri="{19B8F6BF-5375-455C-9EA6-DF929625EA0E}">
        <p15:presenceInfo xmlns:p15="http://schemas.microsoft.com/office/powerpoint/2012/main" userId="e5dc25af44b8392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EBF6FC"/>
    <a:srgbClr val="EEF3FA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55" autoAdjust="0"/>
  </p:normalViewPr>
  <p:slideViewPr>
    <p:cSldViewPr>
      <p:cViewPr varScale="1">
        <p:scale>
          <a:sx n="115" d="100"/>
          <a:sy n="115" d="100"/>
        </p:scale>
        <p:origin x="153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CC5A3-D2B8-449D-ABB2-11B83C79D459}" type="datetimeFigureOut">
              <a:rPr lang="ru-RU" smtClean="0"/>
              <a:t>25.05.2022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A7384-ED28-4734-ADAE-ED76AB041B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566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5A86-BB19-4214-A1D4-69C032FE5584}" type="datetime1">
              <a:rPr lang="ru-RU" smtClean="0"/>
              <a:t>25.05.2022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705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C1A96-42A9-4615-94D8-46EEA2749968}" type="datetime1">
              <a:rPr lang="ru-RU" smtClean="0"/>
              <a:t>25.05.2022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22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B117-6A29-4C0E-B99A-B357C5B503A4}" type="datetime1">
              <a:rPr lang="ru-RU" smtClean="0"/>
              <a:t>25.05.2022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35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3529" y="1652588"/>
            <a:ext cx="6664569" cy="4414104"/>
          </a:xfrm>
        </p:spPr>
        <p:txBody>
          <a:bodyPr/>
          <a:lstStyle>
            <a:lvl1pPr>
              <a:buClr>
                <a:schemeClr val="tx2"/>
              </a:buClr>
              <a:defRPr sz="1600"/>
            </a:lvl1pPr>
            <a:lvl2pPr>
              <a:buClr>
                <a:schemeClr val="tx2"/>
              </a:buClr>
              <a:defRPr sz="1400"/>
            </a:lvl2pPr>
            <a:lvl3pPr>
              <a:buClr>
                <a:schemeClr val="tx2"/>
              </a:buClr>
              <a:defRPr sz="1200"/>
            </a:lvl3pPr>
            <a:lvl4pPr>
              <a:buClr>
                <a:schemeClr val="tx2"/>
              </a:buClr>
              <a:defRPr sz="1100"/>
            </a:lvl4pPr>
            <a:lvl5pPr>
              <a:buClr>
                <a:schemeClr val="tx2"/>
              </a:buClr>
              <a:defRPr sz="1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8758235" y="6324605"/>
            <a:ext cx="385773" cy="233363"/>
            <a:chOff x="11674462" y="6324600"/>
            <a:chExt cx="514363" cy="233363"/>
          </a:xfrm>
        </p:grpSpPr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11674467" y="6497638"/>
              <a:ext cx="514350" cy="60325"/>
            </a:xfrm>
            <a:custGeom>
              <a:avLst/>
              <a:gdLst>
                <a:gd name="T0" fmla="*/ 0 w 216"/>
                <a:gd name="T1" fmla="*/ 25 h 25"/>
                <a:gd name="T2" fmla="*/ 0 w 216"/>
                <a:gd name="T3" fmla="*/ 25 h 25"/>
                <a:gd name="T4" fmla="*/ 36 w 216"/>
                <a:gd name="T5" fmla="*/ 0 h 25"/>
                <a:gd name="T6" fmla="*/ 216 w 216"/>
                <a:gd name="T7" fmla="*/ 0 h 25"/>
                <a:gd name="T8" fmla="*/ 216 w 216"/>
                <a:gd name="T9" fmla="*/ 0 h 25"/>
                <a:gd name="T10" fmla="*/ 216 w 216"/>
                <a:gd name="T11" fmla="*/ 25 h 25"/>
                <a:gd name="T12" fmla="*/ 0 w 216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5"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5" y="22"/>
                    <a:pt x="28" y="13"/>
                    <a:pt x="3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25"/>
                    <a:pt x="216" y="25"/>
                    <a:pt x="216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11674462" y="6324600"/>
              <a:ext cx="514349" cy="58738"/>
            </a:xfrm>
            <a:custGeom>
              <a:avLst/>
              <a:gdLst>
                <a:gd name="T0" fmla="*/ 216 w 216"/>
                <a:gd name="T1" fmla="*/ 0 h 25"/>
                <a:gd name="T2" fmla="*/ 216 w 216"/>
                <a:gd name="T3" fmla="*/ 25 h 25"/>
                <a:gd name="T4" fmla="*/ 36 w 216"/>
                <a:gd name="T5" fmla="*/ 25 h 25"/>
                <a:gd name="T6" fmla="*/ 0 w 216"/>
                <a:gd name="T7" fmla="*/ 0 h 25"/>
                <a:gd name="T8" fmla="*/ 216 w 21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5">
                  <a:moveTo>
                    <a:pt x="216" y="0"/>
                  </a:moveTo>
                  <a:cubicBezTo>
                    <a:pt x="216" y="25"/>
                    <a:pt x="216" y="25"/>
                    <a:pt x="21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28" y="12"/>
                    <a:pt x="15" y="3"/>
                    <a:pt x="0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11769726" y="6411913"/>
              <a:ext cx="419099" cy="57150"/>
            </a:xfrm>
            <a:custGeom>
              <a:avLst/>
              <a:gdLst>
                <a:gd name="T0" fmla="*/ 0 w 176"/>
                <a:gd name="T1" fmla="*/ 24 h 24"/>
                <a:gd name="T2" fmla="*/ 0 w 176"/>
                <a:gd name="T3" fmla="*/ 24 h 24"/>
                <a:gd name="T4" fmla="*/ 2 w 176"/>
                <a:gd name="T5" fmla="*/ 12 h 24"/>
                <a:gd name="T6" fmla="*/ 0 w 176"/>
                <a:gd name="T7" fmla="*/ 0 h 24"/>
                <a:gd name="T8" fmla="*/ 176 w 176"/>
                <a:gd name="T9" fmla="*/ 0 h 24"/>
                <a:gd name="T10" fmla="*/ 176 w 176"/>
                <a:gd name="T11" fmla="*/ 24 h 24"/>
                <a:gd name="T12" fmla="*/ 0 w 176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" y="20"/>
                    <a:pt x="2" y="16"/>
                    <a:pt x="2" y="12"/>
                  </a:cubicBezTo>
                  <a:cubicBezTo>
                    <a:pt x="2" y="8"/>
                    <a:pt x="1" y="4"/>
                    <a:pt x="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/>
            </a:p>
          </p:txBody>
        </p:sp>
      </p:grp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004935" y="365131"/>
            <a:ext cx="6807252" cy="755649"/>
          </a:xfrm>
        </p:spPr>
        <p:txBody>
          <a:bodyPr anchor="b" anchorCtr="0">
            <a:normAutofit/>
          </a:bodyPr>
          <a:lstStyle>
            <a:lvl1pPr>
              <a:defRPr sz="300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1" name="Freeform 5"/>
          <p:cNvSpPr>
            <a:spLocks noEditPoints="1"/>
          </p:cNvSpPr>
          <p:nvPr userDrawn="1"/>
        </p:nvSpPr>
        <p:spPr bwMode="auto">
          <a:xfrm>
            <a:off x="7811477" y="877888"/>
            <a:ext cx="1141413" cy="784226"/>
          </a:xfrm>
          <a:custGeom>
            <a:avLst/>
            <a:gdLst>
              <a:gd name="T0" fmla="*/ 360 w 471"/>
              <a:gd name="T1" fmla="*/ 321 h 321"/>
              <a:gd name="T2" fmla="*/ 163 w 471"/>
              <a:gd name="T3" fmla="*/ 0 h 321"/>
              <a:gd name="T4" fmla="*/ 326 w 471"/>
              <a:gd name="T5" fmla="*/ 265 h 321"/>
              <a:gd name="T6" fmla="*/ 254 w 471"/>
              <a:gd name="T7" fmla="*/ 153 h 321"/>
              <a:gd name="T8" fmla="*/ 246 w 471"/>
              <a:gd name="T9" fmla="*/ 127 h 321"/>
              <a:gd name="T10" fmla="*/ 245 w 471"/>
              <a:gd name="T11" fmla="*/ 125 h 321"/>
              <a:gd name="T12" fmla="*/ 243 w 471"/>
              <a:gd name="T13" fmla="*/ 123 h 321"/>
              <a:gd name="T14" fmla="*/ 242 w 471"/>
              <a:gd name="T15" fmla="*/ 121 h 321"/>
              <a:gd name="T16" fmla="*/ 241 w 471"/>
              <a:gd name="T17" fmla="*/ 120 h 321"/>
              <a:gd name="T18" fmla="*/ 240 w 471"/>
              <a:gd name="T19" fmla="*/ 119 h 321"/>
              <a:gd name="T20" fmla="*/ 239 w 471"/>
              <a:gd name="T21" fmla="*/ 118 h 321"/>
              <a:gd name="T22" fmla="*/ 237 w 471"/>
              <a:gd name="T23" fmla="*/ 117 h 321"/>
              <a:gd name="T24" fmla="*/ 237 w 471"/>
              <a:gd name="T25" fmla="*/ 116 h 321"/>
              <a:gd name="T26" fmla="*/ 235 w 471"/>
              <a:gd name="T27" fmla="*/ 115 h 321"/>
              <a:gd name="T28" fmla="*/ 235 w 471"/>
              <a:gd name="T29" fmla="*/ 115 h 321"/>
              <a:gd name="T30" fmla="*/ 233 w 471"/>
              <a:gd name="T31" fmla="*/ 113 h 321"/>
              <a:gd name="T32" fmla="*/ 232 w 471"/>
              <a:gd name="T33" fmla="*/ 113 h 321"/>
              <a:gd name="T34" fmla="*/ 163 w 471"/>
              <a:gd name="T35" fmla="*/ 0 h 321"/>
              <a:gd name="T36" fmla="*/ 75 w 471"/>
              <a:gd name="T37" fmla="*/ 176 h 321"/>
              <a:gd name="T38" fmla="*/ 197 w 471"/>
              <a:gd name="T39" fmla="*/ 201 h 321"/>
              <a:gd name="T40" fmla="*/ 197 w 471"/>
              <a:gd name="T41" fmla="*/ 105 h 321"/>
              <a:gd name="T42" fmla="*/ 119 w 471"/>
              <a:gd name="T43" fmla="*/ 105 h 321"/>
              <a:gd name="T44" fmla="*/ 96 w 471"/>
              <a:gd name="T45" fmla="*/ 141 h 321"/>
              <a:gd name="T46" fmla="*/ 158 w 471"/>
              <a:gd name="T47" fmla="*/ 164 h 321"/>
              <a:gd name="T48" fmla="*/ 108 w 471"/>
              <a:gd name="T49" fmla="*/ 303 h 321"/>
              <a:gd name="T50" fmla="*/ 102 w 471"/>
              <a:gd name="T51" fmla="*/ 308 h 321"/>
              <a:gd name="T52" fmla="*/ 141 w 471"/>
              <a:gd name="T53" fmla="*/ 299 h 321"/>
              <a:gd name="T54" fmla="*/ 102 w 471"/>
              <a:gd name="T55" fmla="*/ 277 h 321"/>
              <a:gd name="T56" fmla="*/ 123 w 471"/>
              <a:gd name="T57" fmla="*/ 294 h 321"/>
              <a:gd name="T58" fmla="*/ 84 w 471"/>
              <a:gd name="T59" fmla="*/ 310 h 321"/>
              <a:gd name="T60" fmla="*/ 93 w 471"/>
              <a:gd name="T61" fmla="*/ 289 h 321"/>
              <a:gd name="T62" fmla="*/ 81 w 471"/>
              <a:gd name="T63" fmla="*/ 276 h 321"/>
              <a:gd name="T64" fmla="*/ 93 w 471"/>
              <a:gd name="T65" fmla="*/ 319 h 321"/>
              <a:gd name="T66" fmla="*/ 27 w 471"/>
              <a:gd name="T67" fmla="*/ 287 h 321"/>
              <a:gd name="T68" fmla="*/ 26 w 471"/>
              <a:gd name="T69" fmla="*/ 287 h 321"/>
              <a:gd name="T70" fmla="*/ 0 w 471"/>
              <a:gd name="T71" fmla="*/ 321 h 321"/>
              <a:gd name="T72" fmla="*/ 33 w 471"/>
              <a:gd name="T73" fmla="*/ 311 h 321"/>
              <a:gd name="T74" fmla="*/ 38 w 471"/>
              <a:gd name="T75" fmla="*/ 277 h 321"/>
              <a:gd name="T76" fmla="*/ 274 w 471"/>
              <a:gd name="T77" fmla="*/ 321 h 321"/>
              <a:gd name="T78" fmla="*/ 291 w 471"/>
              <a:gd name="T79" fmla="*/ 310 h 321"/>
              <a:gd name="T80" fmla="*/ 311 w 471"/>
              <a:gd name="T81" fmla="*/ 293 h 321"/>
              <a:gd name="T82" fmla="*/ 312 w 471"/>
              <a:gd name="T83" fmla="*/ 287 h 321"/>
              <a:gd name="T84" fmla="*/ 263 w 471"/>
              <a:gd name="T85" fmla="*/ 277 h 321"/>
              <a:gd name="T86" fmla="*/ 242 w 471"/>
              <a:gd name="T87" fmla="*/ 304 h 321"/>
              <a:gd name="T88" fmla="*/ 227 w 471"/>
              <a:gd name="T89" fmla="*/ 308 h 321"/>
              <a:gd name="T90" fmla="*/ 266 w 471"/>
              <a:gd name="T91" fmla="*/ 307 h 321"/>
              <a:gd name="T92" fmla="*/ 250 w 471"/>
              <a:gd name="T93" fmla="*/ 286 h 321"/>
              <a:gd name="T94" fmla="*/ 263 w 471"/>
              <a:gd name="T95" fmla="*/ 277 h 321"/>
              <a:gd name="T96" fmla="*/ 190 w 471"/>
              <a:gd name="T97" fmla="*/ 301 h 321"/>
              <a:gd name="T98" fmla="*/ 183 w 471"/>
              <a:gd name="T99" fmla="*/ 277 h 321"/>
              <a:gd name="T100" fmla="*/ 188 w 471"/>
              <a:gd name="T101" fmla="*/ 311 h 321"/>
              <a:gd name="T102" fmla="*/ 222 w 471"/>
              <a:gd name="T103" fmla="*/ 321 h 321"/>
              <a:gd name="T104" fmla="*/ 156 w 471"/>
              <a:gd name="T105" fmla="*/ 293 h 321"/>
              <a:gd name="T106" fmla="*/ 150 w 471"/>
              <a:gd name="T107" fmla="*/ 300 h 321"/>
              <a:gd name="T108" fmla="*/ 156 w 471"/>
              <a:gd name="T109" fmla="*/ 293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71" h="321">
                <a:moveTo>
                  <a:pt x="444" y="277"/>
                </a:moveTo>
                <a:cubicBezTo>
                  <a:pt x="471" y="321"/>
                  <a:pt x="471" y="321"/>
                  <a:pt x="471" y="321"/>
                </a:cubicBezTo>
                <a:cubicBezTo>
                  <a:pt x="360" y="321"/>
                  <a:pt x="360" y="321"/>
                  <a:pt x="360" y="321"/>
                </a:cubicBezTo>
                <a:cubicBezTo>
                  <a:pt x="333" y="277"/>
                  <a:pt x="333" y="277"/>
                  <a:pt x="333" y="277"/>
                </a:cubicBezTo>
                <a:cubicBezTo>
                  <a:pt x="444" y="277"/>
                  <a:pt x="444" y="277"/>
                  <a:pt x="444" y="277"/>
                </a:cubicBezTo>
                <a:close/>
                <a:moveTo>
                  <a:pt x="163" y="0"/>
                </a:moveTo>
                <a:cubicBezTo>
                  <a:pt x="274" y="0"/>
                  <a:pt x="274" y="0"/>
                  <a:pt x="274" y="0"/>
                </a:cubicBezTo>
                <a:cubicBezTo>
                  <a:pt x="437" y="265"/>
                  <a:pt x="437" y="265"/>
                  <a:pt x="437" y="265"/>
                </a:cubicBezTo>
                <a:cubicBezTo>
                  <a:pt x="326" y="265"/>
                  <a:pt x="326" y="265"/>
                  <a:pt x="326" y="265"/>
                </a:cubicBezTo>
                <a:cubicBezTo>
                  <a:pt x="286" y="201"/>
                  <a:pt x="286" y="201"/>
                  <a:pt x="286" y="201"/>
                </a:cubicBezTo>
                <a:cubicBezTo>
                  <a:pt x="213" y="201"/>
                  <a:pt x="213" y="201"/>
                  <a:pt x="213" y="201"/>
                </a:cubicBezTo>
                <a:cubicBezTo>
                  <a:pt x="236" y="197"/>
                  <a:pt x="254" y="177"/>
                  <a:pt x="254" y="153"/>
                </a:cubicBezTo>
                <a:cubicBezTo>
                  <a:pt x="254" y="151"/>
                  <a:pt x="253" y="149"/>
                  <a:pt x="253" y="147"/>
                </a:cubicBezTo>
                <a:cubicBezTo>
                  <a:pt x="253" y="147"/>
                  <a:pt x="253" y="147"/>
                  <a:pt x="253" y="147"/>
                </a:cubicBezTo>
                <a:cubicBezTo>
                  <a:pt x="252" y="140"/>
                  <a:pt x="250" y="133"/>
                  <a:pt x="246" y="127"/>
                </a:cubicBezTo>
                <a:cubicBezTo>
                  <a:pt x="246" y="127"/>
                  <a:pt x="246" y="127"/>
                  <a:pt x="246" y="127"/>
                </a:cubicBezTo>
                <a:cubicBezTo>
                  <a:pt x="245" y="126"/>
                  <a:pt x="245" y="126"/>
                  <a:pt x="245" y="125"/>
                </a:cubicBezTo>
                <a:cubicBezTo>
                  <a:pt x="245" y="125"/>
                  <a:pt x="245" y="125"/>
                  <a:pt x="245" y="125"/>
                </a:cubicBezTo>
                <a:cubicBezTo>
                  <a:pt x="244" y="125"/>
                  <a:pt x="244" y="124"/>
                  <a:pt x="244" y="124"/>
                </a:cubicBezTo>
                <a:cubicBezTo>
                  <a:pt x="244" y="124"/>
                  <a:pt x="244" y="124"/>
                  <a:pt x="244" y="124"/>
                </a:cubicBezTo>
                <a:cubicBezTo>
                  <a:pt x="244" y="123"/>
                  <a:pt x="243" y="123"/>
                  <a:pt x="243" y="123"/>
                </a:cubicBezTo>
                <a:cubicBezTo>
                  <a:pt x="243" y="123"/>
                  <a:pt x="243" y="122"/>
                  <a:pt x="243" y="122"/>
                </a:cubicBezTo>
                <a:cubicBezTo>
                  <a:pt x="243" y="122"/>
                  <a:pt x="242" y="122"/>
                  <a:pt x="242" y="122"/>
                </a:cubicBezTo>
                <a:cubicBezTo>
                  <a:pt x="242" y="122"/>
                  <a:pt x="242" y="122"/>
                  <a:pt x="242" y="121"/>
                </a:cubicBezTo>
                <a:cubicBezTo>
                  <a:pt x="242" y="121"/>
                  <a:pt x="242" y="121"/>
                  <a:pt x="242" y="121"/>
                </a:cubicBezTo>
                <a:cubicBezTo>
                  <a:pt x="241" y="121"/>
                  <a:pt x="241" y="121"/>
                  <a:pt x="241" y="120"/>
                </a:cubicBezTo>
                <a:cubicBezTo>
                  <a:pt x="241" y="120"/>
                  <a:pt x="241" y="120"/>
                  <a:pt x="241" y="120"/>
                </a:cubicBezTo>
                <a:cubicBezTo>
                  <a:pt x="241" y="120"/>
                  <a:pt x="241" y="120"/>
                  <a:pt x="241" y="120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0" y="119"/>
                  <a:pt x="240" y="119"/>
                  <a:pt x="240" y="119"/>
                </a:cubicBezTo>
                <a:cubicBezTo>
                  <a:pt x="240" y="119"/>
                  <a:pt x="240" y="119"/>
                  <a:pt x="239" y="119"/>
                </a:cubicBezTo>
                <a:cubicBezTo>
                  <a:pt x="239" y="119"/>
                  <a:pt x="239" y="118"/>
                  <a:pt x="239" y="118"/>
                </a:cubicBezTo>
                <a:cubicBezTo>
                  <a:pt x="239" y="118"/>
                  <a:pt x="239" y="118"/>
                  <a:pt x="239" y="118"/>
                </a:cubicBezTo>
                <a:cubicBezTo>
                  <a:pt x="239" y="118"/>
                  <a:pt x="238" y="118"/>
                  <a:pt x="238" y="118"/>
                </a:cubicBezTo>
                <a:cubicBezTo>
                  <a:pt x="238" y="117"/>
                  <a:pt x="238" y="117"/>
                  <a:pt x="238" y="117"/>
                </a:cubicBezTo>
                <a:cubicBezTo>
                  <a:pt x="238" y="117"/>
                  <a:pt x="238" y="117"/>
                  <a:pt x="237" y="117"/>
                </a:cubicBezTo>
                <a:cubicBezTo>
                  <a:pt x="237" y="117"/>
                  <a:pt x="237" y="117"/>
                  <a:pt x="237" y="117"/>
                </a:cubicBezTo>
                <a:cubicBezTo>
                  <a:pt x="237" y="116"/>
                  <a:pt x="237" y="116"/>
                  <a:pt x="237" y="116"/>
                </a:cubicBezTo>
                <a:cubicBezTo>
                  <a:pt x="237" y="116"/>
                  <a:pt x="237" y="116"/>
                  <a:pt x="237" y="116"/>
                </a:cubicBezTo>
                <a:cubicBezTo>
                  <a:pt x="236" y="116"/>
                  <a:pt x="236" y="116"/>
                  <a:pt x="236" y="115"/>
                </a:cubicBezTo>
                <a:cubicBezTo>
                  <a:pt x="236" y="115"/>
                  <a:pt x="236" y="115"/>
                  <a:pt x="236" y="115"/>
                </a:cubicBezTo>
                <a:cubicBezTo>
                  <a:pt x="235" y="115"/>
                  <a:pt x="235" y="115"/>
                  <a:pt x="235" y="115"/>
                </a:cubicBezTo>
                <a:cubicBezTo>
                  <a:pt x="235" y="115"/>
                  <a:pt x="235" y="115"/>
                  <a:pt x="235" y="115"/>
                </a:cubicBezTo>
                <a:cubicBezTo>
                  <a:pt x="235" y="115"/>
                  <a:pt x="235" y="115"/>
                  <a:pt x="235" y="115"/>
                </a:cubicBezTo>
                <a:cubicBezTo>
                  <a:pt x="235" y="115"/>
                  <a:pt x="235" y="115"/>
                  <a:pt x="235" y="115"/>
                </a:cubicBezTo>
                <a:cubicBezTo>
                  <a:pt x="235" y="114"/>
                  <a:pt x="234" y="114"/>
                  <a:pt x="234" y="114"/>
                </a:cubicBezTo>
                <a:cubicBezTo>
                  <a:pt x="234" y="114"/>
                  <a:pt x="234" y="114"/>
                  <a:pt x="234" y="114"/>
                </a:cubicBezTo>
                <a:cubicBezTo>
                  <a:pt x="234" y="114"/>
                  <a:pt x="234" y="114"/>
                  <a:pt x="233" y="113"/>
                </a:cubicBezTo>
                <a:cubicBezTo>
                  <a:pt x="233" y="113"/>
                  <a:pt x="233" y="113"/>
                  <a:pt x="233" y="113"/>
                </a:cubicBezTo>
                <a:cubicBezTo>
                  <a:pt x="233" y="113"/>
                  <a:pt x="233" y="113"/>
                  <a:pt x="232" y="113"/>
                </a:cubicBezTo>
                <a:cubicBezTo>
                  <a:pt x="232" y="113"/>
                  <a:pt x="232" y="113"/>
                  <a:pt x="232" y="113"/>
                </a:cubicBezTo>
                <a:cubicBezTo>
                  <a:pt x="227" y="109"/>
                  <a:pt x="220" y="106"/>
                  <a:pt x="213" y="105"/>
                </a:cubicBezTo>
                <a:cubicBezTo>
                  <a:pt x="227" y="105"/>
                  <a:pt x="227" y="105"/>
                  <a:pt x="227" y="105"/>
                </a:cubicBezTo>
                <a:cubicBezTo>
                  <a:pt x="163" y="0"/>
                  <a:pt x="163" y="0"/>
                  <a:pt x="163" y="0"/>
                </a:cubicBezTo>
                <a:close/>
                <a:moveTo>
                  <a:pt x="197" y="201"/>
                </a:moveTo>
                <a:cubicBezTo>
                  <a:pt x="60" y="201"/>
                  <a:pt x="60" y="201"/>
                  <a:pt x="60" y="201"/>
                </a:cubicBezTo>
                <a:cubicBezTo>
                  <a:pt x="75" y="176"/>
                  <a:pt x="75" y="176"/>
                  <a:pt x="75" y="176"/>
                </a:cubicBezTo>
                <a:cubicBezTo>
                  <a:pt x="75" y="176"/>
                  <a:pt x="75" y="176"/>
                  <a:pt x="75" y="176"/>
                </a:cubicBezTo>
                <a:cubicBezTo>
                  <a:pt x="162" y="176"/>
                  <a:pt x="162" y="176"/>
                  <a:pt x="162" y="176"/>
                </a:cubicBezTo>
                <a:cubicBezTo>
                  <a:pt x="169" y="189"/>
                  <a:pt x="182" y="198"/>
                  <a:pt x="197" y="201"/>
                </a:cubicBezTo>
                <a:cubicBezTo>
                  <a:pt x="197" y="201"/>
                  <a:pt x="197" y="201"/>
                  <a:pt x="197" y="201"/>
                </a:cubicBezTo>
                <a:close/>
                <a:moveTo>
                  <a:pt x="119" y="105"/>
                </a:moveTo>
                <a:cubicBezTo>
                  <a:pt x="197" y="105"/>
                  <a:pt x="197" y="105"/>
                  <a:pt x="197" y="105"/>
                </a:cubicBezTo>
                <a:cubicBezTo>
                  <a:pt x="182" y="107"/>
                  <a:pt x="169" y="117"/>
                  <a:pt x="162" y="129"/>
                </a:cubicBezTo>
                <a:cubicBezTo>
                  <a:pt x="104" y="129"/>
                  <a:pt x="104" y="129"/>
                  <a:pt x="104" y="129"/>
                </a:cubicBezTo>
                <a:cubicBezTo>
                  <a:pt x="119" y="105"/>
                  <a:pt x="119" y="105"/>
                  <a:pt x="119" y="105"/>
                </a:cubicBezTo>
                <a:close/>
                <a:moveTo>
                  <a:pt x="158" y="164"/>
                </a:moveTo>
                <a:cubicBezTo>
                  <a:pt x="82" y="164"/>
                  <a:pt x="82" y="164"/>
                  <a:pt x="82" y="164"/>
                </a:cubicBezTo>
                <a:cubicBezTo>
                  <a:pt x="96" y="141"/>
                  <a:pt x="96" y="141"/>
                  <a:pt x="96" y="141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57" y="145"/>
                  <a:pt x="156" y="149"/>
                  <a:pt x="156" y="153"/>
                </a:cubicBezTo>
                <a:cubicBezTo>
                  <a:pt x="156" y="157"/>
                  <a:pt x="157" y="161"/>
                  <a:pt x="158" y="164"/>
                </a:cubicBezTo>
                <a:cubicBezTo>
                  <a:pt x="158" y="164"/>
                  <a:pt x="158" y="164"/>
                  <a:pt x="158" y="164"/>
                </a:cubicBezTo>
                <a:close/>
                <a:moveTo>
                  <a:pt x="108" y="294"/>
                </a:moveTo>
                <a:cubicBezTo>
                  <a:pt x="108" y="303"/>
                  <a:pt x="108" y="303"/>
                  <a:pt x="108" y="303"/>
                </a:cubicBezTo>
                <a:cubicBezTo>
                  <a:pt x="123" y="303"/>
                  <a:pt x="123" y="303"/>
                  <a:pt x="123" y="303"/>
                </a:cubicBezTo>
                <a:cubicBezTo>
                  <a:pt x="123" y="304"/>
                  <a:pt x="121" y="310"/>
                  <a:pt x="112" y="310"/>
                </a:cubicBezTo>
                <a:cubicBezTo>
                  <a:pt x="112" y="310"/>
                  <a:pt x="107" y="310"/>
                  <a:pt x="102" y="308"/>
                </a:cubicBezTo>
                <a:cubicBezTo>
                  <a:pt x="102" y="319"/>
                  <a:pt x="102" y="319"/>
                  <a:pt x="102" y="319"/>
                </a:cubicBezTo>
                <a:cubicBezTo>
                  <a:pt x="105" y="320"/>
                  <a:pt x="110" y="321"/>
                  <a:pt x="115" y="321"/>
                </a:cubicBezTo>
                <a:cubicBezTo>
                  <a:pt x="133" y="321"/>
                  <a:pt x="141" y="310"/>
                  <a:pt x="141" y="299"/>
                </a:cubicBezTo>
                <a:cubicBezTo>
                  <a:pt x="141" y="290"/>
                  <a:pt x="137" y="276"/>
                  <a:pt x="114" y="276"/>
                </a:cubicBezTo>
                <a:cubicBezTo>
                  <a:pt x="112" y="276"/>
                  <a:pt x="108" y="276"/>
                  <a:pt x="103" y="277"/>
                </a:cubicBezTo>
                <a:cubicBezTo>
                  <a:pt x="102" y="277"/>
                  <a:pt x="102" y="277"/>
                  <a:pt x="102" y="277"/>
                </a:cubicBezTo>
                <a:cubicBezTo>
                  <a:pt x="102" y="289"/>
                  <a:pt x="102" y="289"/>
                  <a:pt x="102" y="289"/>
                </a:cubicBezTo>
                <a:cubicBezTo>
                  <a:pt x="106" y="287"/>
                  <a:pt x="110" y="287"/>
                  <a:pt x="112" y="287"/>
                </a:cubicBezTo>
                <a:cubicBezTo>
                  <a:pt x="120" y="287"/>
                  <a:pt x="123" y="291"/>
                  <a:pt x="123" y="294"/>
                </a:cubicBezTo>
                <a:cubicBezTo>
                  <a:pt x="108" y="294"/>
                  <a:pt x="108" y="294"/>
                  <a:pt x="108" y="294"/>
                </a:cubicBezTo>
                <a:close/>
                <a:moveTo>
                  <a:pt x="93" y="308"/>
                </a:moveTo>
                <a:cubicBezTo>
                  <a:pt x="88" y="309"/>
                  <a:pt x="86" y="310"/>
                  <a:pt x="84" y="310"/>
                </a:cubicBezTo>
                <a:cubicBezTo>
                  <a:pt x="74" y="310"/>
                  <a:pt x="72" y="302"/>
                  <a:pt x="72" y="298"/>
                </a:cubicBezTo>
                <a:cubicBezTo>
                  <a:pt x="72" y="292"/>
                  <a:pt x="77" y="287"/>
                  <a:pt x="84" y="287"/>
                </a:cubicBezTo>
                <a:cubicBezTo>
                  <a:pt x="87" y="287"/>
                  <a:pt x="90" y="288"/>
                  <a:pt x="93" y="289"/>
                </a:cubicBezTo>
                <a:cubicBezTo>
                  <a:pt x="93" y="277"/>
                  <a:pt x="93" y="277"/>
                  <a:pt x="93" y="277"/>
                </a:cubicBezTo>
                <a:cubicBezTo>
                  <a:pt x="92" y="277"/>
                  <a:pt x="92" y="277"/>
                  <a:pt x="92" y="277"/>
                </a:cubicBezTo>
                <a:cubicBezTo>
                  <a:pt x="90" y="277"/>
                  <a:pt x="86" y="276"/>
                  <a:pt x="81" y="276"/>
                </a:cubicBezTo>
                <a:cubicBezTo>
                  <a:pt x="61" y="276"/>
                  <a:pt x="54" y="287"/>
                  <a:pt x="54" y="299"/>
                </a:cubicBezTo>
                <a:cubicBezTo>
                  <a:pt x="54" y="312"/>
                  <a:pt x="63" y="321"/>
                  <a:pt x="80" y="321"/>
                </a:cubicBezTo>
                <a:cubicBezTo>
                  <a:pt x="84" y="321"/>
                  <a:pt x="88" y="321"/>
                  <a:pt x="93" y="319"/>
                </a:cubicBezTo>
                <a:cubicBezTo>
                  <a:pt x="93" y="308"/>
                  <a:pt x="93" y="308"/>
                  <a:pt x="93" y="308"/>
                </a:cubicBezTo>
                <a:cubicBezTo>
                  <a:pt x="93" y="308"/>
                  <a:pt x="93" y="308"/>
                  <a:pt x="93" y="308"/>
                </a:cubicBezTo>
                <a:close/>
                <a:moveTo>
                  <a:pt x="27" y="287"/>
                </a:moveTo>
                <a:cubicBezTo>
                  <a:pt x="31" y="301"/>
                  <a:pt x="31" y="301"/>
                  <a:pt x="31" y="301"/>
                </a:cubicBezTo>
                <a:cubicBezTo>
                  <a:pt x="22" y="301"/>
                  <a:pt x="22" y="301"/>
                  <a:pt x="22" y="301"/>
                </a:cubicBezTo>
                <a:cubicBezTo>
                  <a:pt x="26" y="287"/>
                  <a:pt x="26" y="287"/>
                  <a:pt x="26" y="287"/>
                </a:cubicBezTo>
                <a:cubicBezTo>
                  <a:pt x="27" y="287"/>
                  <a:pt x="27" y="287"/>
                  <a:pt x="27" y="287"/>
                </a:cubicBezTo>
                <a:close/>
                <a:moveTo>
                  <a:pt x="16" y="277"/>
                </a:moveTo>
                <a:cubicBezTo>
                  <a:pt x="0" y="321"/>
                  <a:pt x="0" y="321"/>
                  <a:pt x="0" y="321"/>
                </a:cubicBezTo>
                <a:cubicBezTo>
                  <a:pt x="17" y="321"/>
                  <a:pt x="17" y="321"/>
                  <a:pt x="17" y="321"/>
                </a:cubicBezTo>
                <a:cubicBezTo>
                  <a:pt x="20" y="311"/>
                  <a:pt x="20" y="311"/>
                  <a:pt x="20" y="311"/>
                </a:cubicBezTo>
                <a:cubicBezTo>
                  <a:pt x="33" y="311"/>
                  <a:pt x="33" y="311"/>
                  <a:pt x="33" y="311"/>
                </a:cubicBezTo>
                <a:cubicBezTo>
                  <a:pt x="36" y="321"/>
                  <a:pt x="36" y="321"/>
                  <a:pt x="36" y="321"/>
                </a:cubicBezTo>
                <a:cubicBezTo>
                  <a:pt x="54" y="321"/>
                  <a:pt x="54" y="321"/>
                  <a:pt x="54" y="321"/>
                </a:cubicBezTo>
                <a:cubicBezTo>
                  <a:pt x="38" y="277"/>
                  <a:pt x="38" y="277"/>
                  <a:pt x="38" y="277"/>
                </a:cubicBezTo>
                <a:cubicBezTo>
                  <a:pt x="16" y="277"/>
                  <a:pt x="16" y="277"/>
                  <a:pt x="16" y="277"/>
                </a:cubicBezTo>
                <a:close/>
                <a:moveTo>
                  <a:pt x="274" y="277"/>
                </a:moveTo>
                <a:cubicBezTo>
                  <a:pt x="274" y="321"/>
                  <a:pt x="274" y="321"/>
                  <a:pt x="274" y="321"/>
                </a:cubicBezTo>
                <a:cubicBezTo>
                  <a:pt x="313" y="321"/>
                  <a:pt x="313" y="321"/>
                  <a:pt x="313" y="321"/>
                </a:cubicBezTo>
                <a:cubicBezTo>
                  <a:pt x="313" y="310"/>
                  <a:pt x="313" y="310"/>
                  <a:pt x="313" y="310"/>
                </a:cubicBezTo>
                <a:cubicBezTo>
                  <a:pt x="291" y="310"/>
                  <a:pt x="291" y="310"/>
                  <a:pt x="291" y="310"/>
                </a:cubicBezTo>
                <a:cubicBezTo>
                  <a:pt x="291" y="303"/>
                  <a:pt x="291" y="303"/>
                  <a:pt x="291" y="303"/>
                </a:cubicBezTo>
                <a:cubicBezTo>
                  <a:pt x="311" y="303"/>
                  <a:pt x="311" y="303"/>
                  <a:pt x="311" y="303"/>
                </a:cubicBezTo>
                <a:cubicBezTo>
                  <a:pt x="311" y="293"/>
                  <a:pt x="311" y="293"/>
                  <a:pt x="311" y="293"/>
                </a:cubicBezTo>
                <a:cubicBezTo>
                  <a:pt x="291" y="293"/>
                  <a:pt x="291" y="293"/>
                  <a:pt x="291" y="293"/>
                </a:cubicBezTo>
                <a:cubicBezTo>
                  <a:pt x="291" y="287"/>
                  <a:pt x="291" y="287"/>
                  <a:pt x="291" y="287"/>
                </a:cubicBezTo>
                <a:cubicBezTo>
                  <a:pt x="312" y="287"/>
                  <a:pt x="312" y="287"/>
                  <a:pt x="312" y="287"/>
                </a:cubicBezTo>
                <a:cubicBezTo>
                  <a:pt x="312" y="277"/>
                  <a:pt x="312" y="277"/>
                  <a:pt x="312" y="277"/>
                </a:cubicBezTo>
                <a:cubicBezTo>
                  <a:pt x="274" y="277"/>
                  <a:pt x="274" y="277"/>
                  <a:pt x="274" y="277"/>
                </a:cubicBezTo>
                <a:close/>
                <a:moveTo>
                  <a:pt x="263" y="277"/>
                </a:moveTo>
                <a:cubicBezTo>
                  <a:pt x="258" y="276"/>
                  <a:pt x="253" y="276"/>
                  <a:pt x="249" y="276"/>
                </a:cubicBezTo>
                <a:cubicBezTo>
                  <a:pt x="230" y="276"/>
                  <a:pt x="226" y="284"/>
                  <a:pt x="226" y="290"/>
                </a:cubicBezTo>
                <a:cubicBezTo>
                  <a:pt x="226" y="301"/>
                  <a:pt x="236" y="303"/>
                  <a:pt x="242" y="304"/>
                </a:cubicBezTo>
                <a:cubicBezTo>
                  <a:pt x="245" y="305"/>
                  <a:pt x="249" y="305"/>
                  <a:pt x="249" y="308"/>
                </a:cubicBezTo>
                <a:cubicBezTo>
                  <a:pt x="249" y="310"/>
                  <a:pt x="245" y="311"/>
                  <a:pt x="242" y="311"/>
                </a:cubicBezTo>
                <a:cubicBezTo>
                  <a:pt x="238" y="311"/>
                  <a:pt x="233" y="310"/>
                  <a:pt x="227" y="308"/>
                </a:cubicBezTo>
                <a:cubicBezTo>
                  <a:pt x="227" y="319"/>
                  <a:pt x="227" y="319"/>
                  <a:pt x="227" y="319"/>
                </a:cubicBezTo>
                <a:cubicBezTo>
                  <a:pt x="233" y="321"/>
                  <a:pt x="240" y="321"/>
                  <a:pt x="245" y="321"/>
                </a:cubicBezTo>
                <a:cubicBezTo>
                  <a:pt x="264" y="321"/>
                  <a:pt x="266" y="311"/>
                  <a:pt x="266" y="307"/>
                </a:cubicBezTo>
                <a:cubicBezTo>
                  <a:pt x="266" y="295"/>
                  <a:pt x="256" y="294"/>
                  <a:pt x="248" y="292"/>
                </a:cubicBezTo>
                <a:cubicBezTo>
                  <a:pt x="246" y="292"/>
                  <a:pt x="243" y="291"/>
                  <a:pt x="243" y="289"/>
                </a:cubicBezTo>
                <a:cubicBezTo>
                  <a:pt x="243" y="286"/>
                  <a:pt x="247" y="286"/>
                  <a:pt x="250" y="286"/>
                </a:cubicBezTo>
                <a:cubicBezTo>
                  <a:pt x="256" y="286"/>
                  <a:pt x="260" y="288"/>
                  <a:pt x="263" y="289"/>
                </a:cubicBezTo>
                <a:cubicBezTo>
                  <a:pt x="263" y="277"/>
                  <a:pt x="263" y="277"/>
                  <a:pt x="263" y="277"/>
                </a:cubicBezTo>
                <a:cubicBezTo>
                  <a:pt x="263" y="277"/>
                  <a:pt x="263" y="277"/>
                  <a:pt x="263" y="277"/>
                </a:cubicBezTo>
                <a:close/>
                <a:moveTo>
                  <a:pt x="195" y="287"/>
                </a:moveTo>
                <a:cubicBezTo>
                  <a:pt x="199" y="301"/>
                  <a:pt x="199" y="301"/>
                  <a:pt x="199" y="301"/>
                </a:cubicBezTo>
                <a:cubicBezTo>
                  <a:pt x="190" y="301"/>
                  <a:pt x="190" y="301"/>
                  <a:pt x="190" y="301"/>
                </a:cubicBezTo>
                <a:cubicBezTo>
                  <a:pt x="194" y="287"/>
                  <a:pt x="194" y="287"/>
                  <a:pt x="194" y="287"/>
                </a:cubicBezTo>
                <a:cubicBezTo>
                  <a:pt x="195" y="287"/>
                  <a:pt x="195" y="287"/>
                  <a:pt x="195" y="287"/>
                </a:cubicBezTo>
                <a:close/>
                <a:moveTo>
                  <a:pt x="183" y="277"/>
                </a:moveTo>
                <a:cubicBezTo>
                  <a:pt x="168" y="321"/>
                  <a:pt x="168" y="321"/>
                  <a:pt x="168" y="321"/>
                </a:cubicBezTo>
                <a:cubicBezTo>
                  <a:pt x="185" y="321"/>
                  <a:pt x="185" y="321"/>
                  <a:pt x="185" y="321"/>
                </a:cubicBezTo>
                <a:cubicBezTo>
                  <a:pt x="188" y="311"/>
                  <a:pt x="188" y="311"/>
                  <a:pt x="188" y="311"/>
                </a:cubicBezTo>
                <a:cubicBezTo>
                  <a:pt x="201" y="311"/>
                  <a:pt x="201" y="311"/>
                  <a:pt x="201" y="311"/>
                </a:cubicBezTo>
                <a:cubicBezTo>
                  <a:pt x="204" y="321"/>
                  <a:pt x="204" y="321"/>
                  <a:pt x="204" y="321"/>
                </a:cubicBezTo>
                <a:cubicBezTo>
                  <a:pt x="222" y="321"/>
                  <a:pt x="222" y="321"/>
                  <a:pt x="222" y="321"/>
                </a:cubicBezTo>
                <a:cubicBezTo>
                  <a:pt x="206" y="277"/>
                  <a:pt x="206" y="277"/>
                  <a:pt x="206" y="277"/>
                </a:cubicBezTo>
                <a:cubicBezTo>
                  <a:pt x="183" y="277"/>
                  <a:pt x="183" y="277"/>
                  <a:pt x="183" y="277"/>
                </a:cubicBezTo>
                <a:close/>
                <a:moveTo>
                  <a:pt x="156" y="293"/>
                </a:moveTo>
                <a:cubicBezTo>
                  <a:pt x="160" y="293"/>
                  <a:pt x="162" y="296"/>
                  <a:pt x="162" y="300"/>
                </a:cubicBezTo>
                <a:cubicBezTo>
                  <a:pt x="162" y="303"/>
                  <a:pt x="160" y="306"/>
                  <a:pt x="156" y="306"/>
                </a:cubicBezTo>
                <a:cubicBezTo>
                  <a:pt x="153" y="306"/>
                  <a:pt x="150" y="303"/>
                  <a:pt x="150" y="300"/>
                </a:cubicBezTo>
                <a:cubicBezTo>
                  <a:pt x="150" y="296"/>
                  <a:pt x="153" y="293"/>
                  <a:pt x="156" y="293"/>
                </a:cubicBezTo>
                <a:cubicBezTo>
                  <a:pt x="156" y="293"/>
                  <a:pt x="156" y="293"/>
                  <a:pt x="156" y="293"/>
                </a:cubicBezTo>
                <a:cubicBezTo>
                  <a:pt x="156" y="293"/>
                  <a:pt x="156" y="293"/>
                  <a:pt x="156" y="293"/>
                </a:cubicBezTo>
                <a:close/>
              </a:path>
            </a:pathLst>
          </a:custGeom>
          <a:solidFill>
            <a:srgbClr val="0035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Freeform 6"/>
          <p:cNvSpPr>
            <a:spLocks noEditPoints="1"/>
          </p:cNvSpPr>
          <p:nvPr userDrawn="1"/>
        </p:nvSpPr>
        <p:spPr bwMode="auto">
          <a:xfrm>
            <a:off x="941388" y="1135065"/>
            <a:ext cx="6884988" cy="233363"/>
          </a:xfrm>
          <a:custGeom>
            <a:avLst/>
            <a:gdLst>
              <a:gd name="T0" fmla="*/ 23 w 4337"/>
              <a:gd name="T1" fmla="*/ 110 h 147"/>
              <a:gd name="T2" fmla="*/ 4267 w 4337"/>
              <a:gd name="T3" fmla="*/ 110 h 147"/>
              <a:gd name="T4" fmla="*/ 4244 w 4337"/>
              <a:gd name="T5" fmla="*/ 147 h 147"/>
              <a:gd name="T6" fmla="*/ 0 w 4337"/>
              <a:gd name="T7" fmla="*/ 147 h 147"/>
              <a:gd name="T8" fmla="*/ 23 w 4337"/>
              <a:gd name="T9" fmla="*/ 110 h 147"/>
              <a:gd name="T10" fmla="*/ 35 w 4337"/>
              <a:gd name="T11" fmla="*/ 92 h 147"/>
              <a:gd name="T12" fmla="*/ 4279 w 4337"/>
              <a:gd name="T13" fmla="*/ 92 h 147"/>
              <a:gd name="T14" fmla="*/ 4302 w 4337"/>
              <a:gd name="T15" fmla="*/ 55 h 147"/>
              <a:gd name="T16" fmla="*/ 58 w 4337"/>
              <a:gd name="T17" fmla="*/ 55 h 147"/>
              <a:gd name="T18" fmla="*/ 35 w 4337"/>
              <a:gd name="T19" fmla="*/ 92 h 147"/>
              <a:gd name="T20" fmla="*/ 93 w 4337"/>
              <a:gd name="T21" fmla="*/ 0 h 147"/>
              <a:gd name="T22" fmla="*/ 70 w 4337"/>
              <a:gd name="T23" fmla="*/ 37 h 147"/>
              <a:gd name="T24" fmla="*/ 4314 w 4337"/>
              <a:gd name="T25" fmla="*/ 37 h 147"/>
              <a:gd name="T26" fmla="*/ 4337 w 4337"/>
              <a:gd name="T27" fmla="*/ 0 h 147"/>
              <a:gd name="T28" fmla="*/ 93 w 4337"/>
              <a:gd name="T2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37" h="147">
                <a:moveTo>
                  <a:pt x="23" y="110"/>
                </a:moveTo>
                <a:lnTo>
                  <a:pt x="4267" y="110"/>
                </a:lnTo>
                <a:lnTo>
                  <a:pt x="4244" y="147"/>
                </a:lnTo>
                <a:lnTo>
                  <a:pt x="0" y="147"/>
                </a:lnTo>
                <a:lnTo>
                  <a:pt x="23" y="110"/>
                </a:lnTo>
                <a:close/>
                <a:moveTo>
                  <a:pt x="35" y="92"/>
                </a:moveTo>
                <a:lnTo>
                  <a:pt x="4279" y="92"/>
                </a:lnTo>
                <a:lnTo>
                  <a:pt x="4302" y="55"/>
                </a:lnTo>
                <a:lnTo>
                  <a:pt x="58" y="55"/>
                </a:lnTo>
                <a:lnTo>
                  <a:pt x="35" y="92"/>
                </a:lnTo>
                <a:close/>
                <a:moveTo>
                  <a:pt x="93" y="0"/>
                </a:moveTo>
                <a:lnTo>
                  <a:pt x="70" y="37"/>
                </a:lnTo>
                <a:lnTo>
                  <a:pt x="4314" y="37"/>
                </a:lnTo>
                <a:lnTo>
                  <a:pt x="4337" y="0"/>
                </a:lnTo>
                <a:lnTo>
                  <a:pt x="93" y="0"/>
                </a:lnTo>
                <a:close/>
              </a:path>
            </a:pathLst>
          </a:custGeom>
          <a:solidFill>
            <a:srgbClr val="E0F1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3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440615" y="6324600"/>
            <a:ext cx="388340" cy="233364"/>
          </a:xfr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7726B6-3386-492A-8DF3-B4BBCF0A00E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993530" y="6240433"/>
            <a:ext cx="6919546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данной презентации носит исключительно презентационный характер, не может быть рассмотрено в качестве коммерческого предложения, не накладывает какие-либо обязательства на ASE и ее дочерние общества. Информация, представленная в данной презентации, не может быть использована третьими лицами.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86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6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18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63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4760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38D4-325E-417C-8969-34459ECC9FFF}" type="datetime1">
              <a:rPr lang="ru-RU" smtClean="0"/>
              <a:t>25.05.2022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38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9274-1720-4140-94BF-6B8C9762375D}" type="datetime1">
              <a:rPr lang="ru-RU" smtClean="0"/>
              <a:t>25.05.2022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48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8EFA-B191-4536-8F5A-12D543DCDAC2}" type="datetime1">
              <a:rPr lang="ru-RU" smtClean="0"/>
              <a:t>25.05.2022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20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781B-EB78-4371-A801-66FB2D59E48B}" type="datetime1">
              <a:rPr lang="ru-RU" smtClean="0"/>
              <a:t>25.05.2022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54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275A-581F-4EF3-8792-F62E91C16EA3}" type="datetime1">
              <a:rPr lang="ru-RU" smtClean="0"/>
              <a:t>25.05.2022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53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B18D-B29B-43A2-861E-9EEA21E0A933}" type="datetime1">
              <a:rPr lang="ru-RU" smtClean="0"/>
              <a:t>25.05.2022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64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0908-68F5-4219-BF93-EB9394C41DA0}" type="datetime1">
              <a:rPr lang="ru-RU" smtClean="0"/>
              <a:t>25.05.2022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06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2D6B-85DD-4AC3-AB0C-2AF6860F90B9}" type="datetime1">
              <a:rPr lang="ru-RU" smtClean="0"/>
              <a:t>25.05.2022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03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80A1-5B94-4943-8A85-019C6B32925C}" type="datetime1">
              <a:rPr lang="ru-RU" smtClean="0"/>
              <a:t>25.05.2022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B577D-5E6F-4DD3-AAEC-4315FAFB0E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32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1</a:t>
            </a:fld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88008" y="211913"/>
            <a:ext cx="8934416" cy="902695"/>
            <a:chOff x="88008" y="211913"/>
            <a:chExt cx="8934416" cy="902695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" y="211913"/>
              <a:ext cx="13160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29"/>
            <p:cNvGrpSpPr>
              <a:grpSpLocks/>
            </p:cNvGrpSpPr>
            <p:nvPr/>
          </p:nvGrpSpPr>
          <p:grpSpPr bwMode="auto">
            <a:xfrm>
              <a:off x="1583399" y="1046346"/>
              <a:ext cx="7439025" cy="68262"/>
              <a:chOff x="1511764" y="965606"/>
              <a:chExt cx="7128792" cy="70147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511764" y="1035753"/>
                <a:ext cx="7128792" cy="0"/>
              </a:xfrm>
              <a:prstGeom prst="line">
                <a:avLst/>
              </a:prstGeom>
              <a:ln w="25400">
                <a:solidFill>
                  <a:srgbClr val="0043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Прямоугольник 7"/>
              <p:cNvSpPr/>
              <p:nvPr/>
            </p:nvSpPr>
            <p:spPr>
              <a:xfrm>
                <a:off x="5479303" y="965606"/>
                <a:ext cx="3149082" cy="45677"/>
              </a:xfrm>
              <a:prstGeom prst="rect">
                <a:avLst/>
              </a:prstGeom>
              <a:solidFill>
                <a:srgbClr val="004386"/>
              </a:solidFill>
              <a:ln w="25400">
                <a:solidFill>
                  <a:srgbClr val="00438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927" y="211913"/>
              <a:ext cx="1116000" cy="7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Заголовок 2"/>
          <p:cNvSpPr txBox="1">
            <a:spLocks/>
          </p:cNvSpPr>
          <p:nvPr/>
        </p:nvSpPr>
        <p:spPr>
          <a:xfrm>
            <a:off x="2843807" y="168099"/>
            <a:ext cx="6087319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Разновидности стендов ПКиА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930958"/>
            <a:ext cx="3719716" cy="280831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83146" y="4723271"/>
            <a:ext cx="54000" cy="16152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111103" y="4732387"/>
            <a:ext cx="54000" cy="16152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510146" y="1341311"/>
            <a:ext cx="3692079" cy="611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Объектовый стенд производственного контроля и анализа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1952675"/>
            <a:ext cx="4177002" cy="2735919"/>
          </a:xfrm>
          <a:prstGeom prst="rect">
            <a:avLst/>
          </a:prstGeom>
        </p:spPr>
      </p:pic>
      <p:sp>
        <p:nvSpPr>
          <p:cNvPr id="15" name="Заголовок 2"/>
          <p:cNvSpPr txBox="1">
            <a:spLocks/>
          </p:cNvSpPr>
          <p:nvPr/>
        </p:nvSpPr>
        <p:spPr>
          <a:xfrm>
            <a:off x="4994721" y="1341311"/>
            <a:ext cx="3692079" cy="611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42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88008" y="211913"/>
            <a:ext cx="8934416" cy="902695"/>
            <a:chOff x="88008" y="211913"/>
            <a:chExt cx="8934416" cy="902695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" y="211913"/>
              <a:ext cx="13160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29"/>
            <p:cNvGrpSpPr>
              <a:grpSpLocks/>
            </p:cNvGrpSpPr>
            <p:nvPr/>
          </p:nvGrpSpPr>
          <p:grpSpPr bwMode="auto">
            <a:xfrm>
              <a:off x="1583399" y="1046346"/>
              <a:ext cx="7439025" cy="68262"/>
              <a:chOff x="1511764" y="965606"/>
              <a:chExt cx="7128792" cy="70147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511764" y="1035753"/>
                <a:ext cx="7128792" cy="0"/>
              </a:xfrm>
              <a:prstGeom prst="line">
                <a:avLst/>
              </a:prstGeom>
              <a:ln w="25400">
                <a:solidFill>
                  <a:srgbClr val="0043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Прямоугольник 7"/>
              <p:cNvSpPr/>
              <p:nvPr/>
            </p:nvSpPr>
            <p:spPr>
              <a:xfrm>
                <a:off x="5479303" y="965606"/>
                <a:ext cx="3149082" cy="45677"/>
              </a:xfrm>
              <a:prstGeom prst="rect">
                <a:avLst/>
              </a:prstGeom>
              <a:solidFill>
                <a:srgbClr val="004386"/>
              </a:solidFill>
              <a:ln w="25400">
                <a:solidFill>
                  <a:srgbClr val="00438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927" y="211913"/>
              <a:ext cx="1116000" cy="7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Заголовок 2"/>
          <p:cNvSpPr txBox="1">
            <a:spLocks/>
          </p:cNvSpPr>
          <p:nvPr/>
        </p:nvSpPr>
        <p:spPr>
          <a:xfrm>
            <a:off x="2843807" y="168099"/>
            <a:ext cx="6087319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Сменное задание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1094387" y="1196752"/>
            <a:ext cx="6824018" cy="4028440"/>
            <a:chOff x="14923" y="0"/>
            <a:chExt cx="68240" cy="40285"/>
          </a:xfrm>
        </p:grpSpPr>
        <p:pic>
          <p:nvPicPr>
            <p:cNvPr id="11" name="Рисунок 10" descr="сменное задание 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45" y="0"/>
              <a:ext cx="64353" cy="40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AutoShape 48"/>
            <p:cNvSpPr>
              <a:spLocks noChangeArrowheads="1"/>
            </p:cNvSpPr>
            <p:nvPr/>
          </p:nvSpPr>
          <p:spPr bwMode="auto">
            <a:xfrm>
              <a:off x="78845" y="18719"/>
              <a:ext cx="3785" cy="1194"/>
            </a:xfrm>
            <a:prstGeom prst="leftArrow">
              <a:avLst>
                <a:gd name="adj1" fmla="val 50000"/>
                <a:gd name="adj2" fmla="val 79250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" name="AutoShape 50"/>
            <p:cNvSpPr>
              <a:spLocks noChangeArrowheads="1"/>
            </p:cNvSpPr>
            <p:nvPr/>
          </p:nvSpPr>
          <p:spPr bwMode="auto">
            <a:xfrm>
              <a:off x="79190" y="28467"/>
              <a:ext cx="3785" cy="1193"/>
            </a:xfrm>
            <a:prstGeom prst="leftArrow">
              <a:avLst>
                <a:gd name="adj1" fmla="val 50000"/>
                <a:gd name="adj2" fmla="val 79317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8" name="AutoShape 73"/>
            <p:cNvSpPr>
              <a:spLocks/>
            </p:cNvSpPr>
            <p:nvPr/>
          </p:nvSpPr>
          <p:spPr bwMode="auto">
            <a:xfrm>
              <a:off x="14923" y="13284"/>
              <a:ext cx="1683" cy="7874"/>
            </a:xfrm>
            <a:prstGeom prst="leftBrace">
              <a:avLst>
                <a:gd name="adj1" fmla="val 38988"/>
                <a:gd name="adj2" fmla="val 50000"/>
              </a:avLst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0" name="Рисунок 19" descr="1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01" y="18374"/>
              <a:ext cx="3624" cy="3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Рисунок 20" descr="1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60" y="13888"/>
              <a:ext cx="3623" cy="3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 Box 49"/>
            <p:cNvSpPr txBox="1">
              <a:spLocks noChangeArrowheads="1"/>
            </p:cNvSpPr>
            <p:nvPr/>
          </p:nvSpPr>
          <p:spPr bwMode="auto">
            <a:xfrm>
              <a:off x="21220" y="35670"/>
              <a:ext cx="16164" cy="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100000"/>
                      <a:lumOff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indent="450215" algn="l">
                <a:spcAft>
                  <a:spcPts val="0"/>
                </a:spcAft>
                <a:tabLst>
                  <a:tab pos="810260" algn="l"/>
                </a:tabLst>
              </a:pPr>
              <a:r>
                <a:rPr lang="ru-RU" sz="1000" b="1" dirty="0">
                  <a:solidFill>
                    <a:srgbClr val="80808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Сушко О.Н.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AutoShape 71"/>
            <p:cNvSpPr>
              <a:spLocks noChangeArrowheads="1"/>
            </p:cNvSpPr>
            <p:nvPr/>
          </p:nvSpPr>
          <p:spPr bwMode="auto">
            <a:xfrm>
              <a:off x="41320" y="37179"/>
              <a:ext cx="5829" cy="1194"/>
            </a:xfrm>
            <a:prstGeom prst="leftArrow">
              <a:avLst>
                <a:gd name="adj1" fmla="val 50000"/>
                <a:gd name="adj2" fmla="val 79241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6" name="Рисунок 25" descr="1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1" y="35109"/>
              <a:ext cx="4659" cy="2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AutoShape 71"/>
            <p:cNvSpPr>
              <a:spLocks noChangeArrowheads="1"/>
            </p:cNvSpPr>
            <p:nvPr/>
          </p:nvSpPr>
          <p:spPr bwMode="auto">
            <a:xfrm>
              <a:off x="71167" y="13198"/>
              <a:ext cx="11996" cy="1270"/>
            </a:xfrm>
            <a:prstGeom prst="leftArrow">
              <a:avLst>
                <a:gd name="adj1" fmla="val 50000"/>
                <a:gd name="adj2" fmla="val 79282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877465" y="2147801"/>
            <a:ext cx="1265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ФИО и подпись мастера участка за факт выполнения работ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77465" y="2846606"/>
            <a:ext cx="1265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Указываются причины невыполнения плана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13646" y="2904726"/>
            <a:ext cx="1205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tabLst>
                <a:tab pos="810260" algn="l"/>
              </a:tabLst>
            </a:pPr>
            <a:r>
              <a:rPr lang="ru-RU" sz="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Сушко О.Н.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99605" y="3829874"/>
            <a:ext cx="1265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Запланированы резервные работы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84828" y="4763699"/>
            <a:ext cx="1265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ФИО и подпись мастера участка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-36512" y="2564969"/>
            <a:ext cx="1265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Список работ соответствует бланку недельно-суточного задания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94572" y="2463743"/>
            <a:ext cx="1205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tabLst>
                <a:tab pos="810260" algn="l"/>
              </a:tabLst>
            </a:pPr>
            <a:r>
              <a:rPr lang="ru-RU" sz="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Сушко О.Н.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06587" y="5877515"/>
            <a:ext cx="4345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Периодичность актуализации:</a:t>
            </a:r>
            <a:r>
              <a:rPr lang="ru-RU" sz="1600" b="1" dirty="0"/>
              <a:t> 1 раз в день</a:t>
            </a:r>
          </a:p>
          <a:p>
            <a:r>
              <a:rPr lang="ru-RU" sz="1600" b="1" dirty="0">
                <a:solidFill>
                  <a:srgbClr val="00B050"/>
                </a:solidFill>
              </a:rPr>
              <a:t>Ответственный: </a:t>
            </a:r>
            <a:r>
              <a:rPr lang="ru-RU" sz="1600" b="1" dirty="0"/>
              <a:t>Производитель работ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178" y="4963754"/>
            <a:ext cx="1126140" cy="158851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178224" y="4914222"/>
            <a:ext cx="1828648" cy="7386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050" b="1" dirty="0"/>
              <a:t>Сменное задание выдаётся в начале или в конце предыдущей смены под роспись</a:t>
            </a:r>
          </a:p>
        </p:txBody>
      </p:sp>
    </p:spTree>
    <p:extLst>
      <p:ext uri="{BB962C8B-B14F-4D97-AF65-F5344CB8AC3E}">
        <p14:creationId xmlns:p14="http://schemas.microsoft.com/office/powerpoint/2010/main" val="183557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88008" y="211913"/>
            <a:ext cx="8934416" cy="902695"/>
            <a:chOff x="88008" y="211913"/>
            <a:chExt cx="8934416" cy="902695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" y="211913"/>
              <a:ext cx="13160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29"/>
            <p:cNvGrpSpPr>
              <a:grpSpLocks/>
            </p:cNvGrpSpPr>
            <p:nvPr/>
          </p:nvGrpSpPr>
          <p:grpSpPr bwMode="auto">
            <a:xfrm>
              <a:off x="1583399" y="1046346"/>
              <a:ext cx="7439025" cy="68262"/>
              <a:chOff x="1511764" y="965606"/>
              <a:chExt cx="7128792" cy="70147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511764" y="1035753"/>
                <a:ext cx="7128792" cy="0"/>
              </a:xfrm>
              <a:prstGeom prst="line">
                <a:avLst/>
              </a:prstGeom>
              <a:ln w="25400">
                <a:solidFill>
                  <a:srgbClr val="0043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Прямоугольник 7"/>
              <p:cNvSpPr/>
              <p:nvPr/>
            </p:nvSpPr>
            <p:spPr>
              <a:xfrm>
                <a:off x="5479303" y="965606"/>
                <a:ext cx="3149082" cy="45677"/>
              </a:xfrm>
              <a:prstGeom prst="rect">
                <a:avLst/>
              </a:prstGeom>
              <a:solidFill>
                <a:srgbClr val="004386"/>
              </a:solidFill>
              <a:ln w="25400">
                <a:solidFill>
                  <a:srgbClr val="00438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927" y="211913"/>
              <a:ext cx="1116000" cy="7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Заголовок 2"/>
          <p:cNvSpPr txBox="1">
            <a:spLocks/>
          </p:cNvSpPr>
          <p:nvPr/>
        </p:nvSpPr>
        <p:spPr>
          <a:xfrm>
            <a:off x="2843807" y="168099"/>
            <a:ext cx="6087319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Визуализация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1907704" y="2399767"/>
            <a:ext cx="6120296" cy="3809957"/>
            <a:chOff x="9176" y="862"/>
            <a:chExt cx="70187" cy="44519"/>
          </a:xfrm>
        </p:grpSpPr>
        <p:pic>
          <p:nvPicPr>
            <p:cNvPr id="11" name="Рисунок 10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80" y="862"/>
              <a:ext cx="62283" cy="42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  <a:lumOff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AutoShape 3"/>
            <p:cNvSpPr>
              <a:spLocks noChangeArrowheads="1"/>
            </p:cNvSpPr>
            <p:nvPr/>
          </p:nvSpPr>
          <p:spPr bwMode="auto">
            <a:xfrm rot="10800000">
              <a:off x="12475" y="1466"/>
              <a:ext cx="6492" cy="1058"/>
            </a:xfrm>
            <a:prstGeom prst="leftArrow">
              <a:avLst>
                <a:gd name="adj1" fmla="val 50000"/>
                <a:gd name="adj2" fmla="val 79250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" name="AutoShape 76"/>
            <p:cNvSpPr>
              <a:spLocks noChangeArrowheads="1"/>
            </p:cNvSpPr>
            <p:nvPr/>
          </p:nvSpPr>
          <p:spPr bwMode="auto">
            <a:xfrm rot="10800000">
              <a:off x="9176" y="41493"/>
              <a:ext cx="8842" cy="1419"/>
            </a:xfrm>
            <a:prstGeom prst="leftArrow">
              <a:avLst>
                <a:gd name="adj1" fmla="val 50000"/>
                <a:gd name="adj2" fmla="val 79317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" name="AutoShape 78"/>
            <p:cNvSpPr>
              <a:spLocks noChangeArrowheads="1"/>
            </p:cNvSpPr>
            <p:nvPr/>
          </p:nvSpPr>
          <p:spPr bwMode="auto">
            <a:xfrm rot="5400000">
              <a:off x="31701" y="42054"/>
              <a:ext cx="5461" cy="1194"/>
            </a:xfrm>
            <a:prstGeom prst="leftArrow">
              <a:avLst>
                <a:gd name="adj1" fmla="val 50000"/>
                <a:gd name="adj2" fmla="val 114343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9" name="AutoShape 116"/>
            <p:cNvSpPr>
              <a:spLocks noChangeArrowheads="1"/>
            </p:cNvSpPr>
            <p:nvPr/>
          </p:nvSpPr>
          <p:spPr bwMode="auto">
            <a:xfrm>
              <a:off x="32262" y="37007"/>
              <a:ext cx="4712" cy="2927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0" name="Text Box 117"/>
            <p:cNvSpPr txBox="1">
              <a:spLocks noChangeArrowheads="1"/>
            </p:cNvSpPr>
            <p:nvPr/>
          </p:nvSpPr>
          <p:spPr bwMode="auto">
            <a:xfrm>
              <a:off x="33211" y="37783"/>
              <a:ext cx="2525" cy="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100000"/>
                      <a:lumOff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indent="450215" algn="ctr">
                <a:spcAft>
                  <a:spcPts val="0"/>
                </a:spcAft>
                <a:tabLst>
                  <a:tab pos="810260" algn="l"/>
                </a:tabLst>
              </a:pPr>
              <a:r>
                <a:rPr lang="ru-RU" sz="900" b="1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86192" y="2181981"/>
            <a:ext cx="1481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Указан актуальный статус готовности объекта/ конструктива  на текущую неделю;  либо план/ факт работ на текущий месяц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6130" y="5676932"/>
            <a:ext cx="148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Указаны условные обозначения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41447" y="6171818"/>
            <a:ext cx="2180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Указаны отклонения/ </a:t>
            </a:r>
            <a:r>
              <a:rPr lang="ru-RU" sz="1000" b="1" dirty="0" smtClean="0"/>
              <a:t>риски / </a:t>
            </a:r>
            <a:r>
              <a:rPr lang="ru-RU" sz="1000" b="1" dirty="0"/>
              <a:t>проблемы. Номер проблемы соответствует номеру проблемы в бланке «лист решения проблем»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6130" y="1124744"/>
            <a:ext cx="7870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Визуализация отображает ведение работы на объекте в виде 3D-макета, чертежа или схемы, с нанесением фактически выполненных работ за неделю в виде закрашивания конструктива.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74357" y="6161446"/>
            <a:ext cx="376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B050"/>
                </a:solidFill>
              </a:rPr>
              <a:t>Периодичность актуализации:</a:t>
            </a:r>
            <a:r>
              <a:rPr lang="ru-RU" sz="1400" b="1" dirty="0"/>
              <a:t> 1 раз в </a:t>
            </a:r>
            <a:r>
              <a:rPr lang="ru-RU" sz="1400" b="1" dirty="0" smtClean="0"/>
              <a:t>неделю</a:t>
            </a:r>
            <a:endParaRPr lang="ru-RU" sz="1400" b="1" dirty="0"/>
          </a:p>
          <a:p>
            <a:r>
              <a:rPr lang="ru-RU" sz="1400" b="1" dirty="0">
                <a:solidFill>
                  <a:srgbClr val="00B050"/>
                </a:solidFill>
              </a:rPr>
              <a:t>Ответственный: </a:t>
            </a:r>
            <a:r>
              <a:rPr lang="ru-RU" sz="1400" b="1" dirty="0"/>
              <a:t>Производитель работ</a:t>
            </a:r>
          </a:p>
        </p:txBody>
      </p:sp>
    </p:spTree>
    <p:extLst>
      <p:ext uri="{BB962C8B-B14F-4D97-AF65-F5344CB8AC3E}">
        <p14:creationId xmlns:p14="http://schemas.microsoft.com/office/powerpoint/2010/main" val="140358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88008" y="211913"/>
            <a:ext cx="8934416" cy="902695"/>
            <a:chOff x="88008" y="211913"/>
            <a:chExt cx="8934416" cy="902695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" y="211913"/>
              <a:ext cx="13160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29"/>
            <p:cNvGrpSpPr>
              <a:grpSpLocks/>
            </p:cNvGrpSpPr>
            <p:nvPr/>
          </p:nvGrpSpPr>
          <p:grpSpPr bwMode="auto">
            <a:xfrm>
              <a:off x="1583399" y="1046346"/>
              <a:ext cx="7439025" cy="68262"/>
              <a:chOff x="1511764" y="965606"/>
              <a:chExt cx="7128792" cy="70147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511764" y="1035753"/>
                <a:ext cx="7128792" cy="0"/>
              </a:xfrm>
              <a:prstGeom prst="line">
                <a:avLst/>
              </a:prstGeom>
              <a:ln w="25400">
                <a:solidFill>
                  <a:srgbClr val="0043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Прямоугольник 7"/>
              <p:cNvSpPr/>
              <p:nvPr/>
            </p:nvSpPr>
            <p:spPr>
              <a:xfrm>
                <a:off x="5479303" y="965606"/>
                <a:ext cx="3149082" cy="45677"/>
              </a:xfrm>
              <a:prstGeom prst="rect">
                <a:avLst/>
              </a:prstGeom>
              <a:solidFill>
                <a:srgbClr val="004386"/>
              </a:solidFill>
              <a:ln w="25400">
                <a:solidFill>
                  <a:srgbClr val="00438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927" y="211913"/>
              <a:ext cx="1116000" cy="7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Заголовок 2"/>
          <p:cNvSpPr txBox="1">
            <a:spLocks/>
          </p:cNvSpPr>
          <p:nvPr/>
        </p:nvSpPr>
        <p:spPr>
          <a:xfrm>
            <a:off x="2843807" y="168099"/>
            <a:ext cx="6087319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численности персонала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9592" y="1145055"/>
            <a:ext cx="7870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График численности персонала отражает фактическую и плановую численность персонала на объекте, включая персонал субподрядных организаций.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74357" y="6290156"/>
            <a:ext cx="376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B050"/>
                </a:solidFill>
              </a:rPr>
              <a:t>Периодичность актуализации:</a:t>
            </a:r>
            <a:r>
              <a:rPr lang="ru-RU" sz="1400" b="1" dirty="0"/>
              <a:t> 1 раз в </a:t>
            </a:r>
            <a:r>
              <a:rPr lang="ru-RU" sz="1400" b="1" dirty="0" smtClean="0"/>
              <a:t>неделю</a:t>
            </a:r>
            <a:endParaRPr lang="ru-RU" sz="1400" b="1" dirty="0"/>
          </a:p>
          <a:p>
            <a:r>
              <a:rPr lang="ru-RU" sz="1400" b="1" dirty="0">
                <a:solidFill>
                  <a:srgbClr val="00B050"/>
                </a:solidFill>
              </a:rPr>
              <a:t>Ответственный: </a:t>
            </a:r>
            <a:r>
              <a:rPr lang="ru-RU" sz="1400" b="1" dirty="0"/>
              <a:t>Производитель работ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868244"/>
            <a:ext cx="6612670" cy="418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0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88008" y="211913"/>
            <a:ext cx="8934416" cy="902695"/>
            <a:chOff x="88008" y="211913"/>
            <a:chExt cx="8934416" cy="902695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" y="211913"/>
              <a:ext cx="13160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29"/>
            <p:cNvGrpSpPr>
              <a:grpSpLocks/>
            </p:cNvGrpSpPr>
            <p:nvPr/>
          </p:nvGrpSpPr>
          <p:grpSpPr bwMode="auto">
            <a:xfrm>
              <a:off x="1583399" y="1046346"/>
              <a:ext cx="7439025" cy="68262"/>
              <a:chOff x="1511764" y="965606"/>
              <a:chExt cx="7128792" cy="70147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511764" y="1035753"/>
                <a:ext cx="7128792" cy="0"/>
              </a:xfrm>
              <a:prstGeom prst="line">
                <a:avLst/>
              </a:prstGeom>
              <a:ln w="25400">
                <a:solidFill>
                  <a:srgbClr val="0043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Прямоугольник 7"/>
              <p:cNvSpPr/>
              <p:nvPr/>
            </p:nvSpPr>
            <p:spPr>
              <a:xfrm>
                <a:off x="5479303" y="965606"/>
                <a:ext cx="3149082" cy="45677"/>
              </a:xfrm>
              <a:prstGeom prst="rect">
                <a:avLst/>
              </a:prstGeom>
              <a:solidFill>
                <a:srgbClr val="004386"/>
              </a:solidFill>
              <a:ln w="25400">
                <a:solidFill>
                  <a:srgbClr val="00438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927" y="211913"/>
              <a:ext cx="1116000" cy="7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Заголовок 2"/>
          <p:cNvSpPr txBox="1">
            <a:spLocks/>
          </p:cNvSpPr>
          <p:nvPr/>
        </p:nvSpPr>
        <p:spPr>
          <a:xfrm>
            <a:off x="2843807" y="168099"/>
            <a:ext cx="6087319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Графики план/факт по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отслеживаемому параметру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" y="2076895"/>
            <a:ext cx="7784148" cy="3737693"/>
          </a:xfrm>
          <a:prstGeom prst="rect">
            <a:avLst/>
          </a:prstGeom>
        </p:spPr>
      </p:pic>
      <p:sp>
        <p:nvSpPr>
          <p:cNvPr id="26" name="AutoShape 94"/>
          <p:cNvSpPr>
            <a:spLocks noChangeArrowheads="1"/>
          </p:cNvSpPr>
          <p:nvPr/>
        </p:nvSpPr>
        <p:spPr bwMode="auto">
          <a:xfrm>
            <a:off x="7726742" y="2362214"/>
            <a:ext cx="273685" cy="119380"/>
          </a:xfrm>
          <a:prstGeom prst="leftArrow">
            <a:avLst>
              <a:gd name="adj1" fmla="val 50000"/>
              <a:gd name="adj2" fmla="val 57314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7" name="AutoShape 97"/>
          <p:cNvSpPr>
            <a:spLocks noChangeArrowheads="1"/>
          </p:cNvSpPr>
          <p:nvPr/>
        </p:nvSpPr>
        <p:spPr bwMode="auto">
          <a:xfrm>
            <a:off x="7386404" y="3185059"/>
            <a:ext cx="563880" cy="119380"/>
          </a:xfrm>
          <a:prstGeom prst="leftArrow">
            <a:avLst>
              <a:gd name="adj1" fmla="val 50000"/>
              <a:gd name="adj2" fmla="val 118085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8" name="AutoShape 98"/>
          <p:cNvSpPr>
            <a:spLocks noChangeArrowheads="1"/>
          </p:cNvSpPr>
          <p:nvPr/>
        </p:nvSpPr>
        <p:spPr bwMode="auto">
          <a:xfrm rot="-5400000">
            <a:off x="6562579" y="2304090"/>
            <a:ext cx="488330" cy="149007"/>
          </a:xfrm>
          <a:prstGeom prst="leftArrow">
            <a:avLst>
              <a:gd name="adj1" fmla="val 50000"/>
              <a:gd name="adj2" fmla="val 122473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9" name="AutoShape 102"/>
          <p:cNvSpPr>
            <a:spLocks noChangeArrowheads="1"/>
          </p:cNvSpPr>
          <p:nvPr/>
        </p:nvSpPr>
        <p:spPr bwMode="auto">
          <a:xfrm>
            <a:off x="7820660" y="4611604"/>
            <a:ext cx="317500" cy="119380"/>
          </a:xfrm>
          <a:prstGeom prst="leftArrow">
            <a:avLst>
              <a:gd name="adj1" fmla="val 50000"/>
              <a:gd name="adj2" fmla="val 66489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8" name="Text Box 122"/>
          <p:cNvSpPr txBox="1">
            <a:spLocks noChangeArrowheads="1"/>
          </p:cNvSpPr>
          <p:nvPr/>
        </p:nvSpPr>
        <p:spPr bwMode="auto">
          <a:xfrm flipH="1">
            <a:off x="-432247" y="3102918"/>
            <a:ext cx="8644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altLang="ru-RU" sz="9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Тн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AutoShape 140"/>
          <p:cNvSpPr>
            <a:spLocks noChangeArrowheads="1"/>
          </p:cNvSpPr>
          <p:nvPr/>
        </p:nvSpPr>
        <p:spPr bwMode="auto">
          <a:xfrm rot="5400000">
            <a:off x="5428677" y="5559287"/>
            <a:ext cx="810895" cy="119380"/>
          </a:xfrm>
          <a:prstGeom prst="leftArrow">
            <a:avLst>
              <a:gd name="adj1" fmla="val 50000"/>
              <a:gd name="adj2" fmla="val 169814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35" name="Rectangle 122"/>
          <p:cNvSpPr>
            <a:spLocks noChangeArrowheads="1"/>
          </p:cNvSpPr>
          <p:nvPr/>
        </p:nvSpPr>
        <p:spPr bwMode="auto">
          <a:xfrm>
            <a:off x="3257550" y="1842770"/>
            <a:ext cx="1979930" cy="1670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921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Пример графика плана/ факта для тепломонтажных работ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20" name="Rectangle 2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09625" algn="l"/>
              </a:tabLst>
            </a:pP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09625" algn="l"/>
              </a:tabLst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39415" y="2359741"/>
            <a:ext cx="1265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Вид работ</a:t>
            </a:r>
          </a:p>
        </p:txBody>
      </p:sp>
      <p:sp>
        <p:nvSpPr>
          <p:cNvPr id="9221" name="Прямоугольник 9220"/>
          <p:cNvSpPr/>
          <p:nvPr/>
        </p:nvSpPr>
        <p:spPr>
          <a:xfrm>
            <a:off x="2466060" y="2088320"/>
            <a:ext cx="2488606" cy="230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AutoShape 115"/>
          <p:cNvSpPr>
            <a:spLocks noChangeArrowheads="1"/>
          </p:cNvSpPr>
          <p:nvPr/>
        </p:nvSpPr>
        <p:spPr bwMode="auto">
          <a:xfrm rot="-5400000">
            <a:off x="4181034" y="2132551"/>
            <a:ext cx="469265" cy="119380"/>
          </a:xfrm>
          <a:prstGeom prst="leftArrow">
            <a:avLst>
              <a:gd name="adj1" fmla="val 50000"/>
              <a:gd name="adj2" fmla="val 122475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3842772" y="1558533"/>
            <a:ext cx="126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Указывается вид работ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93363" y="1558533"/>
            <a:ext cx="1774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Указывается  требуемый расчётный темп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956376" y="2152663"/>
            <a:ext cx="1239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Указывается  накопительный план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84368" y="2917393"/>
            <a:ext cx="1331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Указывается текущий достигнутый факт выполнения работ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812822" y="4720620"/>
            <a:ext cx="1295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Указывается расчётный прогноз завершения работ при достигнутом за последнюю неделю темпе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436096" y="5967114"/>
            <a:ext cx="1546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Указывается  еженедельный фактический темп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753" y="5877272"/>
            <a:ext cx="5310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Графики должны содержать обязательную информацию:</a:t>
            </a:r>
          </a:p>
          <a:p>
            <a:r>
              <a:rPr lang="ru-RU" sz="1200" b="1" dirty="0"/>
              <a:t>- требуемый темп выполнения работ;</a:t>
            </a:r>
          </a:p>
          <a:p>
            <a:r>
              <a:rPr lang="ru-RU" sz="1200" b="1" dirty="0"/>
              <a:t>- еженедельный фактический темп выполнения работ;</a:t>
            </a:r>
          </a:p>
          <a:p>
            <a:r>
              <a:rPr lang="ru-RU" sz="1200" b="1" dirty="0"/>
              <a:t>- прогноз завершения работ при достигнутом за последнюю неделю темпе.</a:t>
            </a:r>
          </a:p>
        </p:txBody>
      </p:sp>
    </p:spTree>
    <p:extLst>
      <p:ext uri="{BB962C8B-B14F-4D97-AF65-F5344CB8AC3E}">
        <p14:creationId xmlns:p14="http://schemas.microsoft.com/office/powerpoint/2010/main" val="145707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3" grpId="0" animBg="1"/>
      <p:bldP spid="41" grpId="0"/>
      <p:bldP spid="37" grpId="0" animBg="1"/>
      <p:bldP spid="44" grpId="0"/>
      <p:bldP spid="45" grpId="0"/>
      <p:bldP spid="47" grpId="0"/>
      <p:bldP spid="48" grpId="0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88008" y="211913"/>
            <a:ext cx="8934416" cy="902695"/>
            <a:chOff x="88008" y="211913"/>
            <a:chExt cx="8934416" cy="902695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" y="211913"/>
              <a:ext cx="13160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29"/>
            <p:cNvGrpSpPr>
              <a:grpSpLocks/>
            </p:cNvGrpSpPr>
            <p:nvPr/>
          </p:nvGrpSpPr>
          <p:grpSpPr bwMode="auto">
            <a:xfrm>
              <a:off x="1583399" y="1046346"/>
              <a:ext cx="7439025" cy="68262"/>
              <a:chOff x="1511764" y="965606"/>
              <a:chExt cx="7128792" cy="70147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511764" y="1035753"/>
                <a:ext cx="7128792" cy="0"/>
              </a:xfrm>
              <a:prstGeom prst="line">
                <a:avLst/>
              </a:prstGeom>
              <a:ln w="25400">
                <a:solidFill>
                  <a:srgbClr val="0043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Прямоугольник 7"/>
              <p:cNvSpPr/>
              <p:nvPr/>
            </p:nvSpPr>
            <p:spPr>
              <a:xfrm>
                <a:off x="5479303" y="965606"/>
                <a:ext cx="3149082" cy="45677"/>
              </a:xfrm>
              <a:prstGeom prst="rect">
                <a:avLst/>
              </a:prstGeom>
              <a:solidFill>
                <a:srgbClr val="004386"/>
              </a:solidFill>
              <a:ln w="25400">
                <a:solidFill>
                  <a:srgbClr val="00438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927" y="211913"/>
              <a:ext cx="1116000" cy="7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Заголовок 2"/>
          <p:cNvSpPr txBox="1">
            <a:spLocks/>
          </p:cNvSpPr>
          <p:nvPr/>
        </p:nvSpPr>
        <p:spPr>
          <a:xfrm>
            <a:off x="2843807" y="168099"/>
            <a:ext cx="6087319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Цепочка помощи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39752" y="6162870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Актуализируется по мере изменений в организации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pSp>
        <p:nvGrpSpPr>
          <p:cNvPr id="26" name="Группа 25"/>
          <p:cNvGrpSpPr>
            <a:grpSpLocks/>
          </p:cNvGrpSpPr>
          <p:nvPr/>
        </p:nvGrpSpPr>
        <p:grpSpPr bwMode="auto">
          <a:xfrm>
            <a:off x="1183168" y="1484784"/>
            <a:ext cx="6989232" cy="4477188"/>
            <a:chOff x="7825" y="0"/>
            <a:chExt cx="84391" cy="53828"/>
          </a:xfrm>
        </p:grpSpPr>
        <p:pic>
          <p:nvPicPr>
            <p:cNvPr id="27" name="Рисунок 26" descr="Цепочка помощи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22" y="0"/>
              <a:ext cx="79794" cy="53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AutoShape 119"/>
            <p:cNvSpPr>
              <a:spLocks noChangeArrowheads="1"/>
            </p:cNvSpPr>
            <p:nvPr/>
          </p:nvSpPr>
          <p:spPr bwMode="auto">
            <a:xfrm rot="10800000">
              <a:off x="9144" y="27173"/>
              <a:ext cx="5637" cy="2165"/>
            </a:xfrm>
            <a:prstGeom prst="leftArrow">
              <a:avLst>
                <a:gd name="adj1" fmla="val 50000"/>
                <a:gd name="adj2" fmla="val 65285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1" name="AutoShape 121"/>
            <p:cNvSpPr>
              <a:spLocks noChangeArrowheads="1"/>
            </p:cNvSpPr>
            <p:nvPr/>
          </p:nvSpPr>
          <p:spPr bwMode="auto">
            <a:xfrm rot="10800000">
              <a:off x="7825" y="33815"/>
              <a:ext cx="11297" cy="1816"/>
            </a:xfrm>
            <a:prstGeom prst="leftArrow">
              <a:avLst>
                <a:gd name="adj1" fmla="val 50000"/>
                <a:gd name="adj2" fmla="val 115013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31586" y="3350663"/>
            <a:ext cx="1239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Указываются контакты ответственных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1586" y="4246117"/>
            <a:ext cx="1239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Указывается время реагирования на проблему</a:t>
            </a:r>
          </a:p>
        </p:txBody>
      </p:sp>
    </p:spTree>
    <p:extLst>
      <p:ext uri="{BB962C8B-B14F-4D97-AF65-F5344CB8AC3E}">
        <p14:creationId xmlns:p14="http://schemas.microsoft.com/office/powerpoint/2010/main" val="314931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88008" y="211913"/>
            <a:ext cx="8934416" cy="902695"/>
            <a:chOff x="88008" y="211913"/>
            <a:chExt cx="8934416" cy="902695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" y="211913"/>
              <a:ext cx="13160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29"/>
            <p:cNvGrpSpPr>
              <a:grpSpLocks/>
            </p:cNvGrpSpPr>
            <p:nvPr/>
          </p:nvGrpSpPr>
          <p:grpSpPr bwMode="auto">
            <a:xfrm>
              <a:off x="1583399" y="1046346"/>
              <a:ext cx="7439025" cy="68262"/>
              <a:chOff x="1511764" y="965606"/>
              <a:chExt cx="7128792" cy="70147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511764" y="1035753"/>
                <a:ext cx="7128792" cy="0"/>
              </a:xfrm>
              <a:prstGeom prst="line">
                <a:avLst/>
              </a:prstGeom>
              <a:ln w="25400">
                <a:solidFill>
                  <a:srgbClr val="0043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Прямоугольник 7"/>
              <p:cNvSpPr/>
              <p:nvPr/>
            </p:nvSpPr>
            <p:spPr>
              <a:xfrm>
                <a:off x="5479303" y="965606"/>
                <a:ext cx="3149082" cy="45677"/>
              </a:xfrm>
              <a:prstGeom prst="rect">
                <a:avLst/>
              </a:prstGeom>
              <a:solidFill>
                <a:srgbClr val="004386"/>
              </a:solidFill>
              <a:ln w="25400">
                <a:solidFill>
                  <a:srgbClr val="00438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927" y="211913"/>
              <a:ext cx="1116000" cy="7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Заголовок 2"/>
          <p:cNvSpPr txBox="1">
            <a:spLocks/>
          </p:cNvSpPr>
          <p:nvPr/>
        </p:nvSpPr>
        <p:spPr>
          <a:xfrm>
            <a:off x="2843807" y="168099"/>
            <a:ext cx="6087319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фотографии рабочего дня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830" y="1281655"/>
            <a:ext cx="8163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Цель проведения фотографии рабочего дня - оценить качество проведения работ </a:t>
            </a:r>
            <a:endParaRPr lang="ru-RU" sz="1600" b="1" dirty="0" smtClean="0"/>
          </a:p>
          <a:p>
            <a:r>
              <a:rPr lang="ru-RU" sz="1600" b="1" dirty="0" smtClean="0"/>
              <a:t>на </a:t>
            </a:r>
            <a:r>
              <a:rPr lang="ru-RU" sz="1600" b="1" dirty="0"/>
              <a:t>объекте, загрузку персонала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30" y="1866430"/>
            <a:ext cx="8075573" cy="401084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05947" y="5780782"/>
            <a:ext cx="78702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Фотография рабочего дня проводится не реже одного раза в неделю на каждом производственном участке, а также дополнительно, в случаях отставания работ от графика.</a:t>
            </a:r>
          </a:p>
          <a:p>
            <a:r>
              <a:rPr lang="ru-RU" sz="1600" b="1" dirty="0">
                <a:solidFill>
                  <a:srgbClr val="00B050"/>
                </a:solidFill>
              </a:rPr>
              <a:t>Актуализируется 1 раз в неделю</a:t>
            </a:r>
          </a:p>
        </p:txBody>
      </p:sp>
    </p:spTree>
    <p:extLst>
      <p:ext uri="{BB962C8B-B14F-4D97-AF65-F5344CB8AC3E}">
        <p14:creationId xmlns:p14="http://schemas.microsoft.com/office/powerpoint/2010/main" val="29840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88008" y="211913"/>
            <a:ext cx="8934416" cy="902695"/>
            <a:chOff x="88008" y="211913"/>
            <a:chExt cx="8934416" cy="902695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" y="211913"/>
              <a:ext cx="13160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29"/>
            <p:cNvGrpSpPr>
              <a:grpSpLocks/>
            </p:cNvGrpSpPr>
            <p:nvPr/>
          </p:nvGrpSpPr>
          <p:grpSpPr bwMode="auto">
            <a:xfrm>
              <a:off x="1583399" y="1046346"/>
              <a:ext cx="7439025" cy="68262"/>
              <a:chOff x="1511764" y="965606"/>
              <a:chExt cx="7128792" cy="70147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511764" y="1035753"/>
                <a:ext cx="7128792" cy="0"/>
              </a:xfrm>
              <a:prstGeom prst="line">
                <a:avLst/>
              </a:prstGeom>
              <a:ln w="25400">
                <a:solidFill>
                  <a:srgbClr val="0043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Прямоугольник 7"/>
              <p:cNvSpPr/>
              <p:nvPr/>
            </p:nvSpPr>
            <p:spPr>
              <a:xfrm>
                <a:off x="5479303" y="965606"/>
                <a:ext cx="3149082" cy="45677"/>
              </a:xfrm>
              <a:prstGeom prst="rect">
                <a:avLst/>
              </a:prstGeom>
              <a:solidFill>
                <a:srgbClr val="004386"/>
              </a:solidFill>
              <a:ln w="25400">
                <a:solidFill>
                  <a:srgbClr val="00438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927" y="211913"/>
              <a:ext cx="1116000" cy="7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Заголовок 2"/>
          <p:cNvSpPr txBox="1">
            <a:spLocks/>
          </p:cNvSpPr>
          <p:nvPr/>
        </p:nvSpPr>
        <p:spPr>
          <a:xfrm>
            <a:off x="2843807" y="168099"/>
            <a:ext cx="6087319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фотографии рабочего дня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1726968" y="1258435"/>
            <a:ext cx="5173597" cy="5417185"/>
            <a:chOff x="12594" y="0"/>
            <a:chExt cx="51735" cy="54173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61" b="2283"/>
            <a:stretch>
              <a:fillRect/>
            </a:stretch>
          </p:blipFill>
          <p:spPr bwMode="auto">
            <a:xfrm>
              <a:off x="23032" y="0"/>
              <a:ext cx="36835" cy="49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AutoShape 126"/>
            <p:cNvSpPr>
              <a:spLocks noChangeArrowheads="1"/>
            </p:cNvSpPr>
            <p:nvPr/>
          </p:nvSpPr>
          <p:spPr bwMode="auto">
            <a:xfrm rot="10800000">
              <a:off x="13025" y="2501"/>
              <a:ext cx="9894" cy="1194"/>
            </a:xfrm>
            <a:prstGeom prst="leftArrow">
              <a:avLst>
                <a:gd name="adj1" fmla="val 50000"/>
                <a:gd name="adj2" fmla="val 73811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9" name="AutoShape 129"/>
            <p:cNvSpPr>
              <a:spLocks noChangeArrowheads="1"/>
            </p:cNvSpPr>
            <p:nvPr/>
          </p:nvSpPr>
          <p:spPr bwMode="auto">
            <a:xfrm>
              <a:off x="61161" y="8971"/>
              <a:ext cx="3168" cy="1194"/>
            </a:xfrm>
            <a:prstGeom prst="leftArrow">
              <a:avLst>
                <a:gd name="adj1" fmla="val 50000"/>
                <a:gd name="adj2" fmla="val 66332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2" name="AutoShape 132"/>
            <p:cNvSpPr>
              <a:spLocks noChangeArrowheads="1"/>
            </p:cNvSpPr>
            <p:nvPr/>
          </p:nvSpPr>
          <p:spPr bwMode="auto">
            <a:xfrm>
              <a:off x="60471" y="50378"/>
              <a:ext cx="3168" cy="1194"/>
            </a:xfrm>
            <a:prstGeom prst="leftArrow">
              <a:avLst>
                <a:gd name="adj1" fmla="val 50000"/>
                <a:gd name="adj2" fmla="val 66332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1542"/>
            <a:stretch>
              <a:fillRect/>
            </a:stretch>
          </p:blipFill>
          <p:spPr bwMode="auto">
            <a:xfrm>
              <a:off x="37697" y="49860"/>
              <a:ext cx="22601" cy="4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AutoShape 134"/>
            <p:cNvSpPr>
              <a:spLocks noChangeArrowheads="1"/>
            </p:cNvSpPr>
            <p:nvPr/>
          </p:nvSpPr>
          <p:spPr bwMode="auto">
            <a:xfrm rot="10800000">
              <a:off x="12594" y="21393"/>
              <a:ext cx="9893" cy="1194"/>
            </a:xfrm>
            <a:prstGeom prst="leftArrow">
              <a:avLst>
                <a:gd name="adj1" fmla="val 50000"/>
                <a:gd name="adj2" fmla="val 73803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900565" y="1845882"/>
            <a:ext cx="1727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Отображается сводная диаграмма работы всего звена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50538" y="5877272"/>
            <a:ext cx="2257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Указываются основные выявленные проблемы и предлагаемые мероприятия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2741" y="1188428"/>
            <a:ext cx="1727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Указывается общая  информация о наблюдаемом процессе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2741" y="3023649"/>
            <a:ext cx="18189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Указываются результаты наблюдений отдельно по каждому сотруднику</a:t>
            </a:r>
          </a:p>
        </p:txBody>
      </p:sp>
    </p:spTree>
    <p:extLst>
      <p:ext uri="{BB962C8B-B14F-4D97-AF65-F5344CB8AC3E}">
        <p14:creationId xmlns:p14="http://schemas.microsoft.com/office/powerpoint/2010/main" val="223921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17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38057"/>
            <a:ext cx="8484465" cy="469159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88008" y="211913"/>
            <a:ext cx="8934416" cy="902695"/>
            <a:chOff x="88008" y="211913"/>
            <a:chExt cx="8934416" cy="902695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" y="211913"/>
              <a:ext cx="13160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Группа 29"/>
            <p:cNvGrpSpPr>
              <a:grpSpLocks/>
            </p:cNvGrpSpPr>
            <p:nvPr/>
          </p:nvGrpSpPr>
          <p:grpSpPr bwMode="auto">
            <a:xfrm>
              <a:off x="1583399" y="1046346"/>
              <a:ext cx="7439025" cy="68262"/>
              <a:chOff x="1511764" y="965606"/>
              <a:chExt cx="7128792" cy="70147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511764" y="1035753"/>
                <a:ext cx="7128792" cy="0"/>
              </a:xfrm>
              <a:prstGeom prst="line">
                <a:avLst/>
              </a:prstGeom>
              <a:ln w="25400">
                <a:solidFill>
                  <a:srgbClr val="0043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Прямоугольник 8"/>
              <p:cNvSpPr/>
              <p:nvPr/>
            </p:nvSpPr>
            <p:spPr>
              <a:xfrm>
                <a:off x="5479303" y="965606"/>
                <a:ext cx="3149082" cy="45677"/>
              </a:xfrm>
              <a:prstGeom prst="rect">
                <a:avLst/>
              </a:prstGeom>
              <a:solidFill>
                <a:srgbClr val="004386"/>
              </a:solidFill>
              <a:ln w="25400">
                <a:solidFill>
                  <a:srgbClr val="00438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927" y="211913"/>
              <a:ext cx="1116000" cy="7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Заголовок 2"/>
          <p:cNvSpPr txBox="1">
            <a:spLocks/>
          </p:cNvSpPr>
          <p:nvPr/>
        </p:nvSpPr>
        <p:spPr>
          <a:xfrm>
            <a:off x="2843807" y="168099"/>
            <a:ext cx="6087319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результатов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 рабочего дня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18</a:t>
            </a:fld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88008" y="211913"/>
            <a:ext cx="8934416" cy="902695"/>
            <a:chOff x="88008" y="211913"/>
            <a:chExt cx="8934416" cy="902695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" y="211913"/>
              <a:ext cx="13160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Группа 29"/>
            <p:cNvGrpSpPr>
              <a:grpSpLocks/>
            </p:cNvGrpSpPr>
            <p:nvPr/>
          </p:nvGrpSpPr>
          <p:grpSpPr bwMode="auto">
            <a:xfrm>
              <a:off x="1583399" y="1046346"/>
              <a:ext cx="7439025" cy="68262"/>
              <a:chOff x="1511764" y="965606"/>
              <a:chExt cx="7128792" cy="70147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511764" y="1035753"/>
                <a:ext cx="7128792" cy="0"/>
              </a:xfrm>
              <a:prstGeom prst="line">
                <a:avLst/>
              </a:prstGeom>
              <a:ln w="25400">
                <a:solidFill>
                  <a:srgbClr val="0043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Прямоугольник 8"/>
              <p:cNvSpPr/>
              <p:nvPr/>
            </p:nvSpPr>
            <p:spPr>
              <a:xfrm>
                <a:off x="5479303" y="965606"/>
                <a:ext cx="3149082" cy="45677"/>
              </a:xfrm>
              <a:prstGeom prst="rect">
                <a:avLst/>
              </a:prstGeom>
              <a:solidFill>
                <a:srgbClr val="004386"/>
              </a:solidFill>
              <a:ln w="25400">
                <a:solidFill>
                  <a:srgbClr val="00438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927" y="211913"/>
              <a:ext cx="1116000" cy="7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Заголовок 2"/>
          <p:cNvSpPr txBox="1">
            <a:spLocks/>
          </p:cNvSpPr>
          <p:nvPr/>
        </p:nvSpPr>
        <p:spPr>
          <a:xfrm>
            <a:off x="2843807" y="168099"/>
            <a:ext cx="6087319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результатов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 рабочего дня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83" y="1916832"/>
            <a:ext cx="8440041" cy="343853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092280" y="1700808"/>
            <a:ext cx="183884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7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2</a:t>
            </a:fld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88008" y="211913"/>
            <a:ext cx="8934416" cy="902695"/>
            <a:chOff x="88008" y="211913"/>
            <a:chExt cx="8934416" cy="902695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" y="211913"/>
              <a:ext cx="13160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29"/>
            <p:cNvGrpSpPr>
              <a:grpSpLocks/>
            </p:cNvGrpSpPr>
            <p:nvPr/>
          </p:nvGrpSpPr>
          <p:grpSpPr bwMode="auto">
            <a:xfrm>
              <a:off x="1583399" y="1046346"/>
              <a:ext cx="7439025" cy="68262"/>
              <a:chOff x="1511764" y="965606"/>
              <a:chExt cx="7128792" cy="70147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511764" y="1035753"/>
                <a:ext cx="7128792" cy="0"/>
              </a:xfrm>
              <a:prstGeom prst="line">
                <a:avLst/>
              </a:prstGeom>
              <a:ln w="25400">
                <a:solidFill>
                  <a:srgbClr val="0043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Прямоугольник 7"/>
              <p:cNvSpPr/>
              <p:nvPr/>
            </p:nvSpPr>
            <p:spPr>
              <a:xfrm>
                <a:off x="5479303" y="965606"/>
                <a:ext cx="3149082" cy="45677"/>
              </a:xfrm>
              <a:prstGeom prst="rect">
                <a:avLst/>
              </a:prstGeom>
              <a:solidFill>
                <a:srgbClr val="004386"/>
              </a:solidFill>
              <a:ln w="25400">
                <a:solidFill>
                  <a:srgbClr val="00438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927" y="211913"/>
              <a:ext cx="1116000" cy="7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Заголовок 2"/>
          <p:cNvSpPr txBox="1">
            <a:spLocks/>
          </p:cNvSpPr>
          <p:nvPr/>
        </p:nvSpPr>
        <p:spPr>
          <a:xfrm>
            <a:off x="2843807" y="168099"/>
            <a:ext cx="6087319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Размеры объектового стенда ПКиА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712" y="1286591"/>
            <a:ext cx="4824536" cy="52460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4224" y="1412776"/>
            <a:ext cx="4284000" cy="30243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943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3</a:t>
            </a:fld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88008" y="211913"/>
            <a:ext cx="8934416" cy="902695"/>
            <a:chOff x="88008" y="211913"/>
            <a:chExt cx="8934416" cy="902695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" y="211913"/>
              <a:ext cx="13160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29"/>
            <p:cNvGrpSpPr>
              <a:grpSpLocks/>
            </p:cNvGrpSpPr>
            <p:nvPr/>
          </p:nvGrpSpPr>
          <p:grpSpPr bwMode="auto">
            <a:xfrm>
              <a:off x="1583399" y="1046346"/>
              <a:ext cx="7439025" cy="68262"/>
              <a:chOff x="1511764" y="965606"/>
              <a:chExt cx="7128792" cy="70147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511764" y="1035753"/>
                <a:ext cx="7128792" cy="0"/>
              </a:xfrm>
              <a:prstGeom prst="line">
                <a:avLst/>
              </a:prstGeom>
              <a:ln w="25400">
                <a:solidFill>
                  <a:srgbClr val="0043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Прямоугольник 7"/>
              <p:cNvSpPr/>
              <p:nvPr/>
            </p:nvSpPr>
            <p:spPr>
              <a:xfrm>
                <a:off x="5479303" y="965606"/>
                <a:ext cx="3149082" cy="45677"/>
              </a:xfrm>
              <a:prstGeom prst="rect">
                <a:avLst/>
              </a:prstGeom>
              <a:solidFill>
                <a:srgbClr val="004386"/>
              </a:solidFill>
              <a:ln w="25400">
                <a:solidFill>
                  <a:srgbClr val="00438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927" y="211913"/>
              <a:ext cx="1116000" cy="7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32" y="1772816"/>
            <a:ext cx="8204596" cy="3184733"/>
          </a:xfrm>
          <a:prstGeom prst="rect">
            <a:avLst/>
          </a:prstGeom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2843807" y="168099"/>
            <a:ext cx="6087319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организации работы объектового стенда ПКиА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284385"/>
            <a:ext cx="2699316" cy="584775"/>
          </a:xfrm>
          <a:prstGeom prst="rect">
            <a:avLst/>
          </a:prstGeom>
          <a:solidFill>
            <a:srgbClr val="EBF6FC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Представитель УКС</a:t>
            </a:r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09029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4</a:t>
            </a:fld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88008" y="211913"/>
            <a:ext cx="8934416" cy="902695"/>
            <a:chOff x="88008" y="211913"/>
            <a:chExt cx="8934416" cy="902695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" y="211913"/>
              <a:ext cx="13160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29"/>
            <p:cNvGrpSpPr>
              <a:grpSpLocks/>
            </p:cNvGrpSpPr>
            <p:nvPr/>
          </p:nvGrpSpPr>
          <p:grpSpPr bwMode="auto">
            <a:xfrm>
              <a:off x="1583399" y="1046346"/>
              <a:ext cx="7439025" cy="68262"/>
              <a:chOff x="1511764" y="965606"/>
              <a:chExt cx="7128792" cy="70147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511764" y="1035753"/>
                <a:ext cx="7128792" cy="0"/>
              </a:xfrm>
              <a:prstGeom prst="line">
                <a:avLst/>
              </a:prstGeom>
              <a:ln w="25400">
                <a:solidFill>
                  <a:srgbClr val="0043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Прямоугольник 7"/>
              <p:cNvSpPr/>
              <p:nvPr/>
            </p:nvSpPr>
            <p:spPr>
              <a:xfrm>
                <a:off x="5479303" y="965606"/>
                <a:ext cx="3149082" cy="45677"/>
              </a:xfrm>
              <a:prstGeom prst="rect">
                <a:avLst/>
              </a:prstGeom>
              <a:solidFill>
                <a:srgbClr val="004386"/>
              </a:solidFill>
              <a:ln w="25400">
                <a:solidFill>
                  <a:srgbClr val="00438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927" y="211913"/>
              <a:ext cx="1116000" cy="7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Заголовок 2"/>
          <p:cNvSpPr txBox="1">
            <a:spLocks/>
          </p:cNvSpPr>
          <p:nvPr/>
        </p:nvSpPr>
        <p:spPr>
          <a:xfrm>
            <a:off x="2843807" y="168099"/>
            <a:ext cx="6087319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и содержание объектового стенда ПКиА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253480"/>
            <a:ext cx="6966950" cy="5259908"/>
          </a:xfrm>
          <a:prstGeom prst="rect">
            <a:avLst/>
          </a:prstGeom>
        </p:spPr>
      </p:pic>
      <p:sp>
        <p:nvSpPr>
          <p:cNvPr id="9" name="Прямоугольная выноска 8"/>
          <p:cNvSpPr/>
          <p:nvPr/>
        </p:nvSpPr>
        <p:spPr>
          <a:xfrm>
            <a:off x="2195736" y="2564904"/>
            <a:ext cx="3024336" cy="792088"/>
          </a:xfrm>
          <a:prstGeom prst="wedgeRectCallout">
            <a:avLst>
              <a:gd name="adj1" fmla="val 7628"/>
              <a:gd name="adj2" fmla="val -176561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Обязательные надписи: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</a:rPr>
              <a:t>Производственный контроль и анализ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</a:rPr>
              <a:t>Указано название объекта и какие работы должны проводиться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283968" y="4143102"/>
            <a:ext cx="2282180" cy="366018"/>
          </a:xfrm>
          <a:prstGeom prst="wedgeRectCallout">
            <a:avLst>
              <a:gd name="adj1" fmla="val 7454"/>
              <a:gd name="adj2" fmla="val -140626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Все карманы под бланки должны быть подписаны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4499992" y="5589240"/>
            <a:ext cx="2448272" cy="366018"/>
          </a:xfrm>
          <a:prstGeom prst="wedgeRectCallout">
            <a:avLst>
              <a:gd name="adj1" fmla="val -59741"/>
              <a:gd name="adj2" fmla="val 16384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Указаны ответственный и куратор стенда, их контактные данные</a:t>
            </a:r>
            <a:endParaRPr lang="ru-RU" sz="1200" b="1" dirty="0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31640" y="6356350"/>
            <a:ext cx="295232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508104" y="6356350"/>
            <a:ext cx="211189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18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5</a:t>
            </a:fld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88008" y="211913"/>
            <a:ext cx="8934416" cy="902695"/>
            <a:chOff x="88008" y="211913"/>
            <a:chExt cx="8934416" cy="902695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" y="211913"/>
              <a:ext cx="13160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29"/>
            <p:cNvGrpSpPr>
              <a:grpSpLocks/>
            </p:cNvGrpSpPr>
            <p:nvPr/>
          </p:nvGrpSpPr>
          <p:grpSpPr bwMode="auto">
            <a:xfrm>
              <a:off x="1583399" y="1046346"/>
              <a:ext cx="7439025" cy="68262"/>
              <a:chOff x="1511764" y="965606"/>
              <a:chExt cx="7128792" cy="70147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511764" y="1035753"/>
                <a:ext cx="7128792" cy="0"/>
              </a:xfrm>
              <a:prstGeom prst="line">
                <a:avLst/>
              </a:prstGeom>
              <a:ln w="25400">
                <a:solidFill>
                  <a:srgbClr val="0043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Прямоугольник 7"/>
              <p:cNvSpPr/>
              <p:nvPr/>
            </p:nvSpPr>
            <p:spPr>
              <a:xfrm>
                <a:off x="5479303" y="965606"/>
                <a:ext cx="3149082" cy="45677"/>
              </a:xfrm>
              <a:prstGeom prst="rect">
                <a:avLst/>
              </a:prstGeom>
              <a:solidFill>
                <a:srgbClr val="004386"/>
              </a:solidFill>
              <a:ln w="25400">
                <a:solidFill>
                  <a:srgbClr val="00438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927" y="211913"/>
              <a:ext cx="1116000" cy="7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Заголовок 2"/>
          <p:cNvSpPr txBox="1">
            <a:spLocks/>
          </p:cNvSpPr>
          <p:nvPr/>
        </p:nvSpPr>
        <p:spPr>
          <a:xfrm>
            <a:off x="2843807" y="168099"/>
            <a:ext cx="6087319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ключевых событий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234" y="1425739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График </a:t>
            </a:r>
            <a:r>
              <a:rPr lang="ru-RU" dirty="0"/>
              <a:t>ключевых событий размещается вверху стенда и разрабатывается подрядной организацией на основании сформированного графика ключевых событий для сооружения </a:t>
            </a:r>
          </a:p>
        </p:txBody>
      </p:sp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730028" y="4731691"/>
            <a:ext cx="3263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 u="sng"/>
              <a:t>Статус ключевого события:</a:t>
            </a:r>
          </a:p>
        </p:txBody>
      </p:sp>
      <p:sp>
        <p:nvSpPr>
          <p:cNvPr id="14" name="Овал 13"/>
          <p:cNvSpPr/>
          <p:nvPr/>
        </p:nvSpPr>
        <p:spPr>
          <a:xfrm>
            <a:off x="825278" y="5811191"/>
            <a:ext cx="176212" cy="174625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569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TextBox 32"/>
          <p:cNvSpPr txBox="1">
            <a:spLocks noChangeArrowheads="1"/>
          </p:cNvSpPr>
          <p:nvPr/>
        </p:nvSpPr>
        <p:spPr bwMode="auto">
          <a:xfrm>
            <a:off x="1114203" y="5163491"/>
            <a:ext cx="3265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200"/>
              <a:t>Выполнено в срок;</a:t>
            </a:r>
          </a:p>
          <a:p>
            <a:endParaRPr lang="ru-RU" altLang="ru-RU" sz="1200"/>
          </a:p>
        </p:txBody>
      </p:sp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1114203" y="5750866"/>
            <a:ext cx="3263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200"/>
              <a:t>Не выполнено.</a:t>
            </a:r>
          </a:p>
        </p:txBody>
      </p:sp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1114203" y="5450828"/>
            <a:ext cx="39147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200"/>
              <a:t>Выполнено с отставанием от плана;</a:t>
            </a:r>
          </a:p>
        </p:txBody>
      </p:sp>
      <p:sp>
        <p:nvSpPr>
          <p:cNvPr id="18" name="Овал 17"/>
          <p:cNvSpPr/>
          <p:nvPr/>
        </p:nvSpPr>
        <p:spPr>
          <a:xfrm>
            <a:off x="825278" y="5523853"/>
            <a:ext cx="176212" cy="174625"/>
          </a:xfrm>
          <a:prstGeom prst="ellipse">
            <a:avLst/>
          </a:prstGeom>
          <a:solidFill>
            <a:srgbClr val="FF0000"/>
          </a:solidFill>
          <a:ln w="15875">
            <a:solidFill>
              <a:srgbClr val="00569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Овал 18"/>
          <p:cNvSpPr/>
          <p:nvPr/>
        </p:nvSpPr>
        <p:spPr>
          <a:xfrm>
            <a:off x="825278" y="5207941"/>
            <a:ext cx="176212" cy="174625"/>
          </a:xfrm>
          <a:prstGeom prst="ellipse">
            <a:avLst/>
          </a:prstGeom>
          <a:solidFill>
            <a:srgbClr val="00B050"/>
          </a:solidFill>
          <a:ln w="15875">
            <a:solidFill>
              <a:srgbClr val="00569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Стрелка вправо с вырезом 20"/>
          <p:cNvSpPr/>
          <p:nvPr/>
        </p:nvSpPr>
        <p:spPr>
          <a:xfrm>
            <a:off x="1259631" y="2963400"/>
            <a:ext cx="6840761" cy="216024"/>
          </a:xfrm>
          <a:prstGeom prst="notchedRightArrow">
            <a:avLst>
              <a:gd name="adj1" fmla="val 50000"/>
              <a:gd name="adj2" fmla="val 96238"/>
            </a:avLst>
          </a:prstGeom>
          <a:gradFill>
            <a:gsLst>
              <a:gs pos="0">
                <a:schemeClr val="tx2">
                  <a:lumMod val="36000"/>
                  <a:lumOff val="64000"/>
                  <a:alpha val="19000"/>
                </a:schemeClr>
              </a:gs>
              <a:gs pos="48000">
                <a:schemeClr val="accent1">
                  <a:tint val="44500"/>
                  <a:satMod val="160000"/>
                </a:schemeClr>
              </a:gs>
              <a:gs pos="73000">
                <a:srgbClr val="00B0F0"/>
              </a:gs>
            </a:gsLst>
            <a:lin ang="5400000" scaled="0"/>
          </a:gradFill>
          <a:ln w="19050">
            <a:solidFill>
              <a:srgbClr val="0065B0"/>
            </a:solidFill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70C0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587624" y="2387931"/>
            <a:ext cx="1081088" cy="6000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 anchor="b"/>
          <a:lstStyle/>
          <a:p>
            <a:pPr algn="ctr" defTabSz="533400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200" dirty="0"/>
              <a:t>Название ключевого события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763837" y="3180094"/>
            <a:ext cx="936625" cy="287337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 anchor="b"/>
          <a:lstStyle/>
          <a:p>
            <a:pPr defTabSz="533400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200" dirty="0" smtClean="0"/>
              <a:t>15.01.2020 </a:t>
            </a:r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588249" y="2387931"/>
            <a:ext cx="1081088" cy="6000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 anchor="b"/>
          <a:lstStyle/>
          <a:p>
            <a:pPr algn="ctr" defTabSz="533400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200" dirty="0"/>
              <a:t>Название ключевого события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639049" y="3154694"/>
            <a:ext cx="885825" cy="3127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 anchor="b"/>
          <a:lstStyle/>
          <a:p>
            <a:pPr defTabSz="533400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200" dirty="0" smtClean="0"/>
              <a:t>30.06.2020 </a:t>
            </a:r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916362" y="2387931"/>
            <a:ext cx="1079500" cy="6000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 anchor="b"/>
          <a:lstStyle/>
          <a:p>
            <a:pPr algn="ctr" defTabSz="533400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200" dirty="0"/>
              <a:t>Название ключевого события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059237" y="3154694"/>
            <a:ext cx="936625" cy="3127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 anchor="b"/>
          <a:lstStyle/>
          <a:p>
            <a:pPr defTabSz="533400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200" dirty="0" smtClean="0"/>
              <a:t>20.02.2020</a:t>
            </a:r>
            <a:endParaRPr lang="ru-RU" sz="1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140324" y="2387931"/>
            <a:ext cx="1079500" cy="6000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 anchor="b"/>
          <a:lstStyle/>
          <a:p>
            <a:pPr algn="ctr" defTabSz="533400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200" dirty="0"/>
              <a:t>Название ключевого события</a:t>
            </a:r>
          </a:p>
        </p:txBody>
      </p:sp>
      <p:sp>
        <p:nvSpPr>
          <p:cNvPr id="29" name="Овал 28"/>
          <p:cNvSpPr/>
          <p:nvPr/>
        </p:nvSpPr>
        <p:spPr>
          <a:xfrm>
            <a:off x="2082924" y="2994356"/>
            <a:ext cx="112713" cy="112713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569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Прямоугольник 29"/>
          <p:cNvSpPr/>
          <p:nvPr/>
        </p:nvSpPr>
        <p:spPr>
          <a:xfrm>
            <a:off x="4200649" y="3154694"/>
            <a:ext cx="874713" cy="3127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 anchor="b"/>
          <a:lstStyle/>
          <a:p>
            <a:pPr defTabSz="533400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200" dirty="0" smtClean="0"/>
              <a:t>30.04.2020 </a:t>
            </a:r>
            <a:endParaRPr lang="ru-RU" sz="1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364287" y="2387931"/>
            <a:ext cx="1081087" cy="6000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 anchor="b"/>
          <a:lstStyle/>
          <a:p>
            <a:pPr algn="ctr" defTabSz="533400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200" dirty="0"/>
              <a:t>Название ключевого события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415087" y="3154694"/>
            <a:ext cx="957262" cy="3127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 anchor="b"/>
          <a:lstStyle/>
          <a:p>
            <a:pPr defTabSz="533400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200" dirty="0" smtClean="0"/>
              <a:t>17.05.2020 </a:t>
            </a:r>
            <a:endParaRPr lang="ru-RU" sz="1200" dirty="0"/>
          </a:p>
        </p:txBody>
      </p:sp>
      <p:sp>
        <p:nvSpPr>
          <p:cNvPr id="33" name="Овал 32"/>
          <p:cNvSpPr/>
          <p:nvPr/>
        </p:nvSpPr>
        <p:spPr>
          <a:xfrm>
            <a:off x="3378324" y="2994356"/>
            <a:ext cx="114300" cy="112713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569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Овал 33"/>
          <p:cNvSpPr/>
          <p:nvPr/>
        </p:nvSpPr>
        <p:spPr>
          <a:xfrm>
            <a:off x="4602287" y="2994356"/>
            <a:ext cx="114300" cy="112713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569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Овал 34"/>
          <p:cNvSpPr/>
          <p:nvPr/>
        </p:nvSpPr>
        <p:spPr>
          <a:xfrm>
            <a:off x="5826249" y="2994356"/>
            <a:ext cx="114300" cy="112713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569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Овал 35"/>
          <p:cNvSpPr/>
          <p:nvPr/>
        </p:nvSpPr>
        <p:spPr>
          <a:xfrm>
            <a:off x="7050212" y="2994356"/>
            <a:ext cx="114300" cy="112713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569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Стрелка вправо с вырезом 36"/>
          <p:cNvSpPr/>
          <p:nvPr/>
        </p:nvSpPr>
        <p:spPr>
          <a:xfrm>
            <a:off x="1259632" y="3899504"/>
            <a:ext cx="6840761" cy="216024"/>
          </a:xfrm>
          <a:prstGeom prst="notchedRightArrow">
            <a:avLst>
              <a:gd name="adj1" fmla="val 50000"/>
              <a:gd name="adj2" fmla="val 96238"/>
            </a:avLst>
          </a:prstGeom>
          <a:gradFill>
            <a:gsLst>
              <a:gs pos="0">
                <a:schemeClr val="tx2">
                  <a:lumMod val="36000"/>
                  <a:lumOff val="64000"/>
                  <a:alpha val="19000"/>
                </a:schemeClr>
              </a:gs>
              <a:gs pos="48000">
                <a:schemeClr val="accent1">
                  <a:tint val="44500"/>
                  <a:satMod val="160000"/>
                </a:schemeClr>
              </a:gs>
              <a:gs pos="73000">
                <a:srgbClr val="00B0F0"/>
              </a:gs>
            </a:gsLst>
            <a:lin ang="5400000" scaled="0"/>
          </a:gradFill>
          <a:ln w="19050">
            <a:solidFill>
              <a:srgbClr val="0065B0"/>
            </a:solidFill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70C0"/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657599" y="3929394"/>
            <a:ext cx="114300" cy="114300"/>
          </a:xfrm>
          <a:prstGeom prst="ellipse">
            <a:avLst/>
          </a:prstGeom>
          <a:solidFill>
            <a:srgbClr val="FF0000"/>
          </a:solidFill>
          <a:ln w="15875">
            <a:solidFill>
              <a:srgbClr val="00569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Овал 38"/>
          <p:cNvSpPr/>
          <p:nvPr/>
        </p:nvSpPr>
        <p:spPr>
          <a:xfrm>
            <a:off x="3635499" y="3929394"/>
            <a:ext cx="114300" cy="114300"/>
          </a:xfrm>
          <a:prstGeom prst="ellipse">
            <a:avLst/>
          </a:prstGeom>
          <a:solidFill>
            <a:srgbClr val="FF0000"/>
          </a:solidFill>
          <a:ln w="15875">
            <a:solidFill>
              <a:srgbClr val="00569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Овал 39"/>
          <p:cNvSpPr/>
          <p:nvPr/>
        </p:nvSpPr>
        <p:spPr>
          <a:xfrm>
            <a:off x="4530849" y="3929394"/>
            <a:ext cx="112713" cy="114300"/>
          </a:xfrm>
          <a:prstGeom prst="ellipse">
            <a:avLst/>
          </a:prstGeom>
          <a:solidFill>
            <a:srgbClr val="00B050"/>
          </a:solidFill>
          <a:ln w="15875">
            <a:solidFill>
              <a:srgbClr val="00569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Овал 40"/>
          <p:cNvSpPr/>
          <p:nvPr/>
        </p:nvSpPr>
        <p:spPr>
          <a:xfrm>
            <a:off x="5826249" y="3929394"/>
            <a:ext cx="114300" cy="114300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569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Овал 41"/>
          <p:cNvSpPr/>
          <p:nvPr/>
        </p:nvSpPr>
        <p:spPr>
          <a:xfrm>
            <a:off x="7050212" y="3929394"/>
            <a:ext cx="114300" cy="114300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569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43" name="Прямая соединительная линия 42"/>
          <p:cNvCxnSpPr>
            <a:stCxn id="29" idx="4"/>
            <a:endCxn id="38" idx="0"/>
          </p:cNvCxnSpPr>
          <p:nvPr/>
        </p:nvCxnSpPr>
        <p:spPr>
          <a:xfrm rot="16200000" flipH="1">
            <a:off x="2015455" y="3230101"/>
            <a:ext cx="822325" cy="5762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33" idx="4"/>
            <a:endCxn id="39" idx="0"/>
          </p:cNvCxnSpPr>
          <p:nvPr/>
        </p:nvCxnSpPr>
        <p:spPr>
          <a:xfrm rot="16200000" flipH="1">
            <a:off x="3152899" y="3389644"/>
            <a:ext cx="822325" cy="2571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2267074" y="4115131"/>
            <a:ext cx="936625" cy="288925"/>
          </a:xfrm>
          <a:prstGeom prst="rect">
            <a:avLst/>
          </a:prstGeom>
          <a:solidFill>
            <a:srgbClr val="FFFF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 anchor="b"/>
          <a:lstStyle/>
          <a:p>
            <a:pPr defTabSz="533400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200" dirty="0" smtClean="0"/>
              <a:t>30.01.2020 </a:t>
            </a:r>
            <a:endParaRPr lang="ru-RU" sz="12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275137" y="4115131"/>
            <a:ext cx="936625" cy="288925"/>
          </a:xfrm>
          <a:prstGeom prst="rect">
            <a:avLst/>
          </a:prstGeom>
          <a:solidFill>
            <a:srgbClr val="FFFF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 anchor="b"/>
          <a:lstStyle/>
          <a:p>
            <a:pPr defTabSz="533400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200" dirty="0" smtClean="0"/>
              <a:t>25.02.2020 </a:t>
            </a:r>
            <a:endParaRPr lang="ru-RU" sz="12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492499" y="3467431"/>
            <a:ext cx="495300" cy="2873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 anchor="b"/>
          <a:lstStyle/>
          <a:p>
            <a:pPr defTabSz="533400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200" b="1" dirty="0">
                <a:solidFill>
                  <a:srgbClr val="FF0000"/>
                </a:solidFill>
              </a:rPr>
              <a:t>+ 15</a:t>
            </a:r>
            <a:r>
              <a:rPr lang="ru-RU" sz="1200" dirty="0"/>
              <a:t>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571999" y="3467431"/>
            <a:ext cx="495300" cy="2873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 anchor="b"/>
          <a:lstStyle/>
          <a:p>
            <a:pPr defTabSz="533400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200" b="1" dirty="0">
                <a:solidFill>
                  <a:srgbClr val="FF0000"/>
                </a:solidFill>
              </a:rPr>
              <a:t>+ 5</a:t>
            </a:r>
            <a:r>
              <a:rPr lang="ru-RU" sz="1200" dirty="0"/>
              <a:t> 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211762" y="4115131"/>
            <a:ext cx="936625" cy="288925"/>
          </a:xfrm>
          <a:prstGeom prst="rect">
            <a:avLst/>
          </a:prstGeom>
          <a:solidFill>
            <a:srgbClr val="FFFF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 anchor="b"/>
          <a:lstStyle/>
          <a:p>
            <a:pPr defTabSz="533400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200" dirty="0" smtClean="0"/>
              <a:t>29.04.2020 </a:t>
            </a:r>
            <a:endParaRPr lang="ru-RU" sz="1200" dirty="0"/>
          </a:p>
        </p:txBody>
      </p:sp>
      <p:cxnSp>
        <p:nvCxnSpPr>
          <p:cNvPr id="50" name="Прямая соединительная линия 49"/>
          <p:cNvCxnSpPr>
            <a:stCxn id="34" idx="3"/>
            <a:endCxn id="40" idx="0"/>
          </p:cNvCxnSpPr>
          <p:nvPr/>
        </p:nvCxnSpPr>
        <p:spPr>
          <a:xfrm rot="5400000">
            <a:off x="4184774" y="3494419"/>
            <a:ext cx="838200" cy="317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4572124" y="3467431"/>
            <a:ext cx="495300" cy="2873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 anchor="b"/>
          <a:lstStyle/>
          <a:p>
            <a:pPr defTabSz="533400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200" b="1" dirty="0">
                <a:solidFill>
                  <a:srgbClr val="00B050"/>
                </a:solidFill>
              </a:rPr>
              <a:t>-1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03362" y="2964194"/>
            <a:ext cx="684212" cy="287337"/>
          </a:xfrm>
          <a:prstGeom prst="rect">
            <a:avLst/>
          </a:prstGeom>
          <a:solidFill>
            <a:srgbClr val="FFFF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 anchor="b"/>
          <a:lstStyle/>
          <a:p>
            <a:pPr defTabSz="533400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b="1" dirty="0"/>
              <a:t>План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03362" y="3899231"/>
            <a:ext cx="684212" cy="288925"/>
          </a:xfrm>
          <a:prstGeom prst="rect">
            <a:avLst/>
          </a:prstGeom>
          <a:solidFill>
            <a:srgbClr val="FFFF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 anchor="b"/>
          <a:lstStyle/>
          <a:p>
            <a:pPr defTabSz="533400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b="1" dirty="0"/>
              <a:t>Факт </a:t>
            </a: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4860031" y="4688554"/>
            <a:ext cx="3631411" cy="762273"/>
          </a:xfrm>
          <a:prstGeom prst="wedgeRectCallout">
            <a:avLst>
              <a:gd name="adj1" fmla="val 7454"/>
              <a:gd name="adj2" fmla="val -140626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График </a:t>
            </a:r>
            <a:r>
              <a:rPr lang="ru-RU" sz="1200" b="1" dirty="0">
                <a:solidFill>
                  <a:schemeClr val="tx1"/>
                </a:solidFill>
              </a:rPr>
              <a:t>ключевых событий </a:t>
            </a:r>
            <a:r>
              <a:rPr lang="ru-RU" sz="1200" dirty="0">
                <a:solidFill>
                  <a:schemeClr val="tx1"/>
                </a:solidFill>
              </a:rPr>
              <a:t>расписывается до конца работ на данном объекте. В нём отображаются ключевые события с указанием начала и окончания работ </a:t>
            </a:r>
          </a:p>
        </p:txBody>
      </p:sp>
    </p:spTree>
    <p:extLst>
      <p:ext uri="{BB962C8B-B14F-4D97-AF65-F5344CB8AC3E}">
        <p14:creationId xmlns:p14="http://schemas.microsoft.com/office/powerpoint/2010/main" val="12699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6</a:t>
            </a:fld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88008" y="211913"/>
            <a:ext cx="8934416" cy="902695"/>
            <a:chOff x="88008" y="211913"/>
            <a:chExt cx="8934416" cy="902695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" y="211913"/>
              <a:ext cx="13160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29"/>
            <p:cNvGrpSpPr>
              <a:grpSpLocks/>
            </p:cNvGrpSpPr>
            <p:nvPr/>
          </p:nvGrpSpPr>
          <p:grpSpPr bwMode="auto">
            <a:xfrm>
              <a:off x="1583399" y="1046346"/>
              <a:ext cx="7439025" cy="68262"/>
              <a:chOff x="1511764" y="965606"/>
              <a:chExt cx="7128792" cy="70147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511764" y="1035753"/>
                <a:ext cx="7128792" cy="0"/>
              </a:xfrm>
              <a:prstGeom prst="line">
                <a:avLst/>
              </a:prstGeom>
              <a:ln w="25400">
                <a:solidFill>
                  <a:srgbClr val="0043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Прямоугольник 7"/>
              <p:cNvSpPr/>
              <p:nvPr/>
            </p:nvSpPr>
            <p:spPr>
              <a:xfrm>
                <a:off x="5479303" y="965606"/>
                <a:ext cx="3149082" cy="45677"/>
              </a:xfrm>
              <a:prstGeom prst="rect">
                <a:avLst/>
              </a:prstGeom>
              <a:solidFill>
                <a:srgbClr val="004386"/>
              </a:solidFill>
              <a:ln w="25400">
                <a:solidFill>
                  <a:srgbClr val="00438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927" y="211913"/>
              <a:ext cx="1116000" cy="7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Заголовок 2"/>
          <p:cNvSpPr txBox="1">
            <a:spLocks/>
          </p:cNvSpPr>
          <p:nvPr/>
        </p:nvSpPr>
        <p:spPr>
          <a:xfrm>
            <a:off x="2843807" y="168099"/>
            <a:ext cx="6087319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производства работ 4-го уровня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C:\Users\Isaychenko_AV\Desktop\Целевой график.pn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10"/>
          <a:stretch/>
        </p:blipFill>
        <p:spPr bwMode="auto">
          <a:xfrm>
            <a:off x="566258" y="1769418"/>
            <a:ext cx="8067367" cy="425187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rgbClr val="1F497D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AutoShape 101"/>
          <p:cNvSpPr>
            <a:spLocks noChangeArrowheads="1"/>
          </p:cNvSpPr>
          <p:nvPr/>
        </p:nvSpPr>
        <p:spPr bwMode="auto">
          <a:xfrm rot="16200000">
            <a:off x="982063" y="1954511"/>
            <a:ext cx="322580" cy="118745"/>
          </a:xfrm>
          <a:prstGeom prst="leftArrow">
            <a:avLst>
              <a:gd name="adj1" fmla="val 50000"/>
              <a:gd name="adj2" fmla="val 67603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 rot="16200000">
            <a:off x="1944405" y="1958639"/>
            <a:ext cx="334010" cy="119380"/>
          </a:xfrm>
          <a:prstGeom prst="leftArrow">
            <a:avLst>
              <a:gd name="adj1" fmla="val 50000"/>
              <a:gd name="adj2" fmla="val 70059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4" name="AutoShape 107"/>
          <p:cNvSpPr>
            <a:spLocks noChangeArrowheads="1"/>
          </p:cNvSpPr>
          <p:nvPr/>
        </p:nvSpPr>
        <p:spPr bwMode="auto">
          <a:xfrm rot="16200000">
            <a:off x="2993807" y="1949749"/>
            <a:ext cx="334010" cy="119380"/>
          </a:xfrm>
          <a:prstGeom prst="leftArrow">
            <a:avLst>
              <a:gd name="adj1" fmla="val 50000"/>
              <a:gd name="adj2" fmla="val 70059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5" name="AutoShape 20"/>
          <p:cNvSpPr>
            <a:spLocks noChangeArrowheads="1"/>
          </p:cNvSpPr>
          <p:nvPr/>
        </p:nvSpPr>
        <p:spPr bwMode="auto">
          <a:xfrm rot="16200000">
            <a:off x="3379478" y="1950066"/>
            <a:ext cx="334010" cy="118745"/>
          </a:xfrm>
          <a:prstGeom prst="leftArrow">
            <a:avLst>
              <a:gd name="adj1" fmla="val 50000"/>
              <a:gd name="adj2" fmla="val 70117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6" name="AutoShape 109"/>
          <p:cNvSpPr>
            <a:spLocks noChangeArrowheads="1"/>
          </p:cNvSpPr>
          <p:nvPr/>
        </p:nvSpPr>
        <p:spPr bwMode="auto">
          <a:xfrm rot="16200000">
            <a:off x="4104645" y="1958639"/>
            <a:ext cx="334010" cy="119380"/>
          </a:xfrm>
          <a:prstGeom prst="leftArrow">
            <a:avLst>
              <a:gd name="adj1" fmla="val 50000"/>
              <a:gd name="adj2" fmla="val 70059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4840" y="1338531"/>
            <a:ext cx="1137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Наименования работ</a:t>
            </a:r>
            <a:endParaRPr lang="ru-RU" sz="11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94505" y="1338531"/>
            <a:ext cx="9531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Номер проекта</a:t>
            </a:r>
            <a:endParaRPr lang="ru-RU" sz="11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631041" y="1353087"/>
            <a:ext cx="6448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 smtClean="0"/>
              <a:t>Дата начала</a:t>
            </a:r>
            <a:endParaRPr lang="ru-RU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75856" y="1340768"/>
            <a:ext cx="933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Дата окончания</a:t>
            </a:r>
            <a:endParaRPr lang="ru-RU" sz="11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195031" y="1338531"/>
            <a:ext cx="616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Объём работ</a:t>
            </a:r>
            <a:endParaRPr lang="ru-RU" sz="11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61033" y="2185334"/>
            <a:ext cx="822366" cy="2467802"/>
          </a:xfrm>
          <a:prstGeom prst="rect">
            <a:avLst/>
          </a:prstGeom>
          <a:solidFill>
            <a:schemeClr val="accent6">
              <a:lumMod val="40000"/>
              <a:lumOff val="60000"/>
              <a:alpha val="36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91871" y="2198068"/>
            <a:ext cx="822366" cy="2467802"/>
          </a:xfrm>
          <a:prstGeom prst="rect">
            <a:avLst/>
          </a:prstGeom>
          <a:solidFill>
            <a:schemeClr val="accent6">
              <a:lumMod val="40000"/>
              <a:lumOff val="60000"/>
              <a:alpha val="36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059832" y="2198068"/>
            <a:ext cx="246742" cy="2467802"/>
          </a:xfrm>
          <a:prstGeom prst="rect">
            <a:avLst/>
          </a:prstGeom>
          <a:solidFill>
            <a:schemeClr val="accent6">
              <a:lumMod val="40000"/>
              <a:lumOff val="60000"/>
              <a:alpha val="36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423112" y="2185334"/>
            <a:ext cx="246742" cy="2467802"/>
          </a:xfrm>
          <a:prstGeom prst="rect">
            <a:avLst/>
          </a:prstGeom>
          <a:solidFill>
            <a:schemeClr val="accent6">
              <a:lumMod val="40000"/>
              <a:lumOff val="60000"/>
              <a:alpha val="36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915203" y="2198068"/>
            <a:ext cx="440773" cy="2467802"/>
          </a:xfrm>
          <a:prstGeom prst="rect">
            <a:avLst/>
          </a:prstGeom>
          <a:solidFill>
            <a:schemeClr val="accent6">
              <a:lumMod val="40000"/>
              <a:lumOff val="60000"/>
              <a:alpha val="36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355976" y="4665870"/>
            <a:ext cx="4158000" cy="46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72975" y="4725158"/>
            <a:ext cx="572687" cy="334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AutoShape 101"/>
          <p:cNvSpPr>
            <a:spLocks noChangeArrowheads="1"/>
          </p:cNvSpPr>
          <p:nvPr/>
        </p:nvSpPr>
        <p:spPr bwMode="auto">
          <a:xfrm rot="16200000">
            <a:off x="966808" y="5246626"/>
            <a:ext cx="220664" cy="132426"/>
          </a:xfrm>
          <a:prstGeom prst="leftArrow">
            <a:avLst>
              <a:gd name="adj1" fmla="val 50000"/>
              <a:gd name="adj2" fmla="val 67603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520982" y="4822710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Согласование с УКС</a:t>
            </a:r>
            <a:endParaRPr lang="ru-RU" sz="1100" b="1" dirty="0"/>
          </a:p>
        </p:txBody>
      </p:sp>
      <p:sp>
        <p:nvSpPr>
          <p:cNvPr id="30" name="AutoShape 101"/>
          <p:cNvSpPr>
            <a:spLocks noChangeArrowheads="1"/>
          </p:cNvSpPr>
          <p:nvPr/>
        </p:nvSpPr>
        <p:spPr bwMode="auto">
          <a:xfrm rot="16200000">
            <a:off x="6780196" y="5250610"/>
            <a:ext cx="220664" cy="132426"/>
          </a:xfrm>
          <a:prstGeom prst="leftArrow">
            <a:avLst>
              <a:gd name="adj1" fmla="val 50000"/>
              <a:gd name="adj2" fmla="val 67603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086594" y="4757425"/>
            <a:ext cx="17862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Согласован</a:t>
            </a:r>
          </a:p>
          <a:p>
            <a:pPr algn="ctr"/>
            <a:r>
              <a:rPr lang="ru-RU" sz="1100" b="1" dirty="0" smtClean="0"/>
              <a:t>Подрядной организацией</a:t>
            </a:r>
            <a:endParaRPr lang="ru-RU" sz="1100" b="1" dirty="0"/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6890528" y="2565132"/>
            <a:ext cx="1654209" cy="432048"/>
          </a:xfrm>
          <a:prstGeom prst="wedgeRectCallout">
            <a:avLst>
              <a:gd name="adj1" fmla="val -41719"/>
              <a:gd name="adj2" fmla="val -108702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rgbClr val="FF0000"/>
                </a:solidFill>
              </a:rPr>
              <a:t>Планирование работ </a:t>
            </a:r>
            <a:r>
              <a:rPr lang="ru-RU" sz="1000" b="1" dirty="0" smtClean="0">
                <a:solidFill>
                  <a:schemeClr val="tx1"/>
                </a:solidFill>
              </a:rPr>
              <a:t>на квартал с разбивкой по неделям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ая выноска 32"/>
          <p:cNvSpPr/>
          <p:nvPr/>
        </p:nvSpPr>
        <p:spPr>
          <a:xfrm>
            <a:off x="7079330" y="3808240"/>
            <a:ext cx="1374099" cy="320371"/>
          </a:xfrm>
          <a:prstGeom prst="wedgeRectCallout">
            <a:avLst>
              <a:gd name="adj1" fmla="val -105030"/>
              <a:gd name="adj2" fmla="val -82935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Еженедельный факт </a:t>
            </a:r>
            <a:r>
              <a:rPr lang="ru-RU" sz="1000" b="1" dirty="0" smtClean="0">
                <a:solidFill>
                  <a:srgbClr val="FF0000"/>
                </a:solidFill>
              </a:rPr>
              <a:t> «ПИЛА»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ая выноска 33"/>
          <p:cNvSpPr/>
          <p:nvPr/>
        </p:nvSpPr>
        <p:spPr>
          <a:xfrm>
            <a:off x="4089066" y="4711741"/>
            <a:ext cx="1707070" cy="422129"/>
          </a:xfrm>
          <a:prstGeom prst="wedgeRectCallout">
            <a:avLst>
              <a:gd name="adj1" fmla="val 42319"/>
              <a:gd name="adj2" fmla="val -172689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</a:rPr>
              <a:t>Каждый «зуб пилы» влево </a:t>
            </a:r>
            <a:r>
              <a:rPr lang="ru-RU" sz="1000" b="1" dirty="0" smtClean="0">
                <a:solidFill>
                  <a:schemeClr val="tx1"/>
                </a:solidFill>
              </a:rPr>
              <a:t>заносится и нумеруется в бланке проблем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8980" y="6021288"/>
            <a:ext cx="750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</a:rPr>
              <a:t>Ответственные </a:t>
            </a:r>
            <a:r>
              <a:rPr lang="ru-RU" sz="1200" b="1" dirty="0">
                <a:solidFill>
                  <a:srgbClr val="00B050"/>
                </a:solidFill>
              </a:rPr>
              <a:t>за предоставление информации</a:t>
            </a:r>
            <a:r>
              <a:rPr lang="ru-RU" sz="1200" b="1" dirty="0"/>
              <a:t>: </a:t>
            </a:r>
            <a:r>
              <a:rPr lang="ru-RU" sz="1200" dirty="0"/>
              <a:t>ответственный от подрядной организации наносит на графике «пилу», куратор контролирует достоверность линии текущего статуса </a:t>
            </a:r>
            <a:r>
              <a:rPr lang="ru-RU" sz="1200" dirty="0" smtClean="0"/>
              <a:t>.</a:t>
            </a:r>
            <a:endParaRPr lang="ru-RU" sz="1200" dirty="0"/>
          </a:p>
          <a:p>
            <a:r>
              <a:rPr lang="ru-RU" sz="1200" b="1" dirty="0">
                <a:solidFill>
                  <a:srgbClr val="00B050"/>
                </a:solidFill>
              </a:rPr>
              <a:t>Актуализируется 1 раз в неделю </a:t>
            </a:r>
            <a:endParaRPr lang="ru-RU" sz="9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5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9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7</a:t>
            </a:fld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88008" y="211913"/>
            <a:ext cx="8934416" cy="902695"/>
            <a:chOff x="88008" y="211913"/>
            <a:chExt cx="8934416" cy="902695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" y="211913"/>
              <a:ext cx="13160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29"/>
            <p:cNvGrpSpPr>
              <a:grpSpLocks/>
            </p:cNvGrpSpPr>
            <p:nvPr/>
          </p:nvGrpSpPr>
          <p:grpSpPr bwMode="auto">
            <a:xfrm>
              <a:off x="1583399" y="1046346"/>
              <a:ext cx="7439025" cy="68262"/>
              <a:chOff x="1511764" y="965606"/>
              <a:chExt cx="7128792" cy="70147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511764" y="1035753"/>
                <a:ext cx="7128792" cy="0"/>
              </a:xfrm>
              <a:prstGeom prst="line">
                <a:avLst/>
              </a:prstGeom>
              <a:ln w="25400">
                <a:solidFill>
                  <a:srgbClr val="0043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Прямоугольник 7"/>
              <p:cNvSpPr/>
              <p:nvPr/>
            </p:nvSpPr>
            <p:spPr>
              <a:xfrm>
                <a:off x="5479303" y="965606"/>
                <a:ext cx="3149082" cy="45677"/>
              </a:xfrm>
              <a:prstGeom prst="rect">
                <a:avLst/>
              </a:prstGeom>
              <a:solidFill>
                <a:srgbClr val="004386"/>
              </a:solidFill>
              <a:ln w="25400">
                <a:solidFill>
                  <a:srgbClr val="00438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927" y="211913"/>
              <a:ext cx="1116000" cy="7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Заголовок 2"/>
          <p:cNvSpPr txBox="1">
            <a:spLocks/>
          </p:cNvSpPr>
          <p:nvPr/>
        </p:nvSpPr>
        <p:spPr>
          <a:xfrm>
            <a:off x="2843807" y="168099"/>
            <a:ext cx="6087319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92" y="1491728"/>
            <a:ext cx="7150155" cy="4598623"/>
          </a:xfrm>
          <a:prstGeom prst="rect">
            <a:avLst/>
          </a:prstGeom>
        </p:spPr>
      </p:pic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1187624" y="2246002"/>
            <a:ext cx="2360040" cy="3199222"/>
          </a:xfrm>
          <a:prstGeom prst="rect">
            <a:avLst/>
          </a:prstGeom>
          <a:noFill/>
          <a:ln w="38100">
            <a:solidFill>
              <a:srgbClr val="007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3785582" y="2246002"/>
            <a:ext cx="2658625" cy="3199222"/>
          </a:xfrm>
          <a:prstGeom prst="rect">
            <a:avLst/>
          </a:prstGeom>
          <a:noFill/>
          <a:ln w="38100">
            <a:solidFill>
              <a:schemeClr val="accent6">
                <a:lumMod val="75000"/>
                <a:lumOff val="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581911" y="3467873"/>
            <a:ext cx="13602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Ответственность инициатора проблемы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384" y="3375539"/>
            <a:ext cx="1800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E46C0A"/>
                </a:solidFill>
              </a:rPr>
              <a:t>Ответственность куратора или ответственного за решение проблемы</a:t>
            </a:r>
            <a:endParaRPr lang="ru-RU" sz="1200" b="1" dirty="0">
              <a:solidFill>
                <a:srgbClr val="E46C0A"/>
              </a:solidFill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2843807" y="2250262"/>
            <a:ext cx="3384376" cy="642510"/>
          </a:xfrm>
          <a:prstGeom prst="wedgeRectCallout">
            <a:avLst>
              <a:gd name="adj1" fmla="val -62403"/>
              <a:gd name="adj2" fmla="val 99414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tx1"/>
                </a:solidFill>
              </a:rPr>
              <a:t>Выявленные проблемы, не решенные в оперативном порядке, описываются и заносятся в таблицу с определением мероприятий по устранению проблем с закреплением ответственных.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4932040" y="4483158"/>
            <a:ext cx="2271088" cy="462895"/>
          </a:xfrm>
          <a:prstGeom prst="wedgeRectCallout">
            <a:avLst>
              <a:gd name="adj1" fmla="val 63100"/>
              <a:gd name="adj2" fmla="val -107865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tx1"/>
                </a:solidFill>
              </a:rPr>
              <a:t>Статус устранения проблемы фиксируется на круговом графике с отслеживанием.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5616" y="6135687"/>
            <a:ext cx="685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</a:rPr>
              <a:t>Ответственный за предоставление информации: </a:t>
            </a:r>
            <a:r>
              <a:rPr lang="ru-RU" sz="1200" b="1" dirty="0"/>
              <a:t>«любой сотрудник», столкнувшийся с </a:t>
            </a:r>
            <a:r>
              <a:rPr lang="ru-RU" sz="1200" b="1" dirty="0" smtClean="0"/>
              <a:t>проблемой.</a:t>
            </a:r>
          </a:p>
          <a:p>
            <a:r>
              <a:rPr lang="ru-RU" sz="1200" b="1" dirty="0" smtClean="0">
                <a:solidFill>
                  <a:srgbClr val="00B050"/>
                </a:solidFill>
              </a:rPr>
              <a:t>Актуализируется </a:t>
            </a:r>
            <a:r>
              <a:rPr lang="ru-RU" sz="1200" b="1" dirty="0">
                <a:solidFill>
                  <a:srgbClr val="00B050"/>
                </a:solidFill>
              </a:rPr>
              <a:t>по мере возникновения проблем</a:t>
            </a:r>
            <a:endParaRPr lang="ru-RU" sz="9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8</a:t>
            </a:fld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88008" y="211913"/>
            <a:ext cx="8934416" cy="902695"/>
            <a:chOff x="88008" y="211913"/>
            <a:chExt cx="8934416" cy="902695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" y="211913"/>
              <a:ext cx="13160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29"/>
            <p:cNvGrpSpPr>
              <a:grpSpLocks/>
            </p:cNvGrpSpPr>
            <p:nvPr/>
          </p:nvGrpSpPr>
          <p:grpSpPr bwMode="auto">
            <a:xfrm>
              <a:off x="1583399" y="1046346"/>
              <a:ext cx="7439025" cy="68262"/>
              <a:chOff x="1511764" y="965606"/>
              <a:chExt cx="7128792" cy="70147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511764" y="1035753"/>
                <a:ext cx="7128792" cy="0"/>
              </a:xfrm>
              <a:prstGeom prst="line">
                <a:avLst/>
              </a:prstGeom>
              <a:ln w="25400">
                <a:solidFill>
                  <a:srgbClr val="0043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Прямоугольник 7"/>
              <p:cNvSpPr/>
              <p:nvPr/>
            </p:nvSpPr>
            <p:spPr>
              <a:xfrm>
                <a:off x="5479303" y="965606"/>
                <a:ext cx="3149082" cy="45677"/>
              </a:xfrm>
              <a:prstGeom prst="rect">
                <a:avLst/>
              </a:prstGeom>
              <a:solidFill>
                <a:srgbClr val="004386"/>
              </a:solidFill>
              <a:ln w="25400">
                <a:solidFill>
                  <a:srgbClr val="00438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927" y="211913"/>
              <a:ext cx="1116000" cy="7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Заголовок 2"/>
          <p:cNvSpPr txBox="1">
            <a:spLocks/>
          </p:cNvSpPr>
          <p:nvPr/>
        </p:nvSpPr>
        <p:spPr>
          <a:xfrm>
            <a:off x="2843807" y="168099"/>
            <a:ext cx="6087319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84784"/>
            <a:ext cx="7668344" cy="5092553"/>
          </a:xfrm>
          <a:prstGeom prst="rect">
            <a:avLst/>
          </a:prstGeom>
        </p:spPr>
      </p:pic>
      <p:sp>
        <p:nvSpPr>
          <p:cNvPr id="13" name="Rectangle 111"/>
          <p:cNvSpPr>
            <a:spLocks noChangeArrowheads="1"/>
          </p:cNvSpPr>
          <p:nvPr/>
        </p:nvSpPr>
        <p:spPr bwMode="auto">
          <a:xfrm>
            <a:off x="4788024" y="2348880"/>
            <a:ext cx="3042920" cy="366395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4" name="AutoShape 101"/>
          <p:cNvSpPr>
            <a:spLocks noChangeArrowheads="1"/>
          </p:cNvSpPr>
          <p:nvPr/>
        </p:nvSpPr>
        <p:spPr bwMode="auto">
          <a:xfrm>
            <a:off x="7881540" y="2465864"/>
            <a:ext cx="220664" cy="132426"/>
          </a:xfrm>
          <a:prstGeom prst="leftArrow">
            <a:avLst>
              <a:gd name="adj1" fmla="val 50000"/>
              <a:gd name="adj2" fmla="val 67603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155464" y="2310324"/>
            <a:ext cx="854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/>
              <a:t>Проблемы, не решённые в срок необходимо выделять красным маркером. Составлен </a:t>
            </a:r>
          </a:p>
        </p:txBody>
      </p:sp>
    </p:spTree>
    <p:extLst>
      <p:ext uri="{BB962C8B-B14F-4D97-AF65-F5344CB8AC3E}">
        <p14:creationId xmlns:p14="http://schemas.microsoft.com/office/powerpoint/2010/main" val="370592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1136788" y="1463841"/>
            <a:ext cx="6804314" cy="4710147"/>
            <a:chOff x="11473" y="0"/>
            <a:chExt cx="74435" cy="47100"/>
          </a:xfrm>
        </p:grpSpPr>
        <p:pic>
          <p:nvPicPr>
            <p:cNvPr id="14" name="Рисунок 13" descr="НСЗ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3" y="0"/>
              <a:ext cx="70995" cy="4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AutoShape 30"/>
            <p:cNvSpPr>
              <a:spLocks noChangeArrowheads="1"/>
            </p:cNvSpPr>
            <p:nvPr/>
          </p:nvSpPr>
          <p:spPr bwMode="auto">
            <a:xfrm rot="5400000">
              <a:off x="53311" y="16217"/>
              <a:ext cx="3784" cy="1194"/>
            </a:xfrm>
            <a:prstGeom prst="leftArrow">
              <a:avLst>
                <a:gd name="adj1" fmla="val 50000"/>
                <a:gd name="adj2" fmla="val 79229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8" name="AutoShape 33"/>
            <p:cNvSpPr>
              <a:spLocks noChangeArrowheads="1"/>
            </p:cNvSpPr>
            <p:nvPr/>
          </p:nvSpPr>
          <p:spPr bwMode="auto">
            <a:xfrm rot="5400000">
              <a:off x="64783" y="16304"/>
              <a:ext cx="3785" cy="1194"/>
            </a:xfrm>
            <a:prstGeom prst="leftArrow">
              <a:avLst>
                <a:gd name="adj1" fmla="val 50000"/>
                <a:gd name="adj2" fmla="val 79250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9" name="AutoShape 34"/>
            <p:cNvSpPr>
              <a:spLocks noChangeArrowheads="1"/>
            </p:cNvSpPr>
            <p:nvPr/>
          </p:nvSpPr>
          <p:spPr bwMode="auto">
            <a:xfrm>
              <a:off x="82123" y="9489"/>
              <a:ext cx="3785" cy="1193"/>
            </a:xfrm>
            <a:prstGeom prst="leftArrow">
              <a:avLst>
                <a:gd name="adj1" fmla="val 50000"/>
                <a:gd name="adj2" fmla="val 79317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1" name="AutoShape 36"/>
            <p:cNvSpPr>
              <a:spLocks noChangeArrowheads="1"/>
            </p:cNvSpPr>
            <p:nvPr/>
          </p:nvSpPr>
          <p:spPr bwMode="auto">
            <a:xfrm>
              <a:off x="82037" y="42787"/>
              <a:ext cx="3784" cy="1193"/>
            </a:xfrm>
            <a:prstGeom prst="leftArrow">
              <a:avLst>
                <a:gd name="adj1" fmla="val 50000"/>
                <a:gd name="adj2" fmla="val 79296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3" name="AutoShape 38"/>
            <p:cNvSpPr>
              <a:spLocks noChangeArrowheads="1"/>
            </p:cNvSpPr>
            <p:nvPr/>
          </p:nvSpPr>
          <p:spPr bwMode="auto">
            <a:xfrm>
              <a:off x="82037" y="27690"/>
              <a:ext cx="3784" cy="1194"/>
            </a:xfrm>
            <a:prstGeom prst="leftArrow">
              <a:avLst>
                <a:gd name="adj1" fmla="val 50000"/>
                <a:gd name="adj2" fmla="val 79229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6" name="AutoShape 41"/>
            <p:cNvSpPr>
              <a:spLocks noChangeArrowheads="1"/>
            </p:cNvSpPr>
            <p:nvPr/>
          </p:nvSpPr>
          <p:spPr bwMode="auto">
            <a:xfrm rot="5400000">
              <a:off x="51671" y="38991"/>
              <a:ext cx="2915" cy="1194"/>
            </a:xfrm>
            <a:prstGeom prst="leftArrow">
              <a:avLst>
                <a:gd name="adj1" fmla="val 50000"/>
                <a:gd name="adj2" fmla="val 61034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7" name="AutoShape 44"/>
            <p:cNvSpPr>
              <a:spLocks noChangeArrowheads="1"/>
            </p:cNvSpPr>
            <p:nvPr/>
          </p:nvSpPr>
          <p:spPr bwMode="auto">
            <a:xfrm rot="5400000">
              <a:off x="16735" y="44253"/>
              <a:ext cx="4476" cy="1194"/>
            </a:xfrm>
            <a:prstGeom prst="leftArrow">
              <a:avLst>
                <a:gd name="adj1" fmla="val 50000"/>
                <a:gd name="adj2" fmla="val 93719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2" name="Text Box 40"/>
            <p:cNvSpPr txBox="1">
              <a:spLocks noChangeArrowheads="1"/>
            </p:cNvSpPr>
            <p:nvPr/>
          </p:nvSpPr>
          <p:spPr bwMode="auto">
            <a:xfrm>
              <a:off x="77896" y="1293"/>
              <a:ext cx="4917" cy="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100000"/>
                      <a:lumOff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indent="450215" algn="ctr">
                <a:spcAft>
                  <a:spcPts val="0"/>
                </a:spcAft>
                <a:tabLst>
                  <a:tab pos="810260" algn="l"/>
                </a:tabLst>
              </a:pPr>
              <a:r>
                <a:rPr lang="ru-RU" sz="500" b="1">
                  <a:solidFill>
                    <a:srgbClr val="80808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Подпись куратора за факт работ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577D-5E6F-4DD3-AAEC-4315FAFB0E71}" type="slidenum">
              <a:rPr lang="ru-RU" smtClean="0"/>
              <a:t>9</a:t>
            </a:fld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88008" y="211913"/>
            <a:ext cx="8934416" cy="902695"/>
            <a:chOff x="88008" y="211913"/>
            <a:chExt cx="8934416" cy="902695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8" y="211913"/>
              <a:ext cx="1316038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29"/>
            <p:cNvGrpSpPr>
              <a:grpSpLocks/>
            </p:cNvGrpSpPr>
            <p:nvPr/>
          </p:nvGrpSpPr>
          <p:grpSpPr bwMode="auto">
            <a:xfrm>
              <a:off x="1583399" y="1046346"/>
              <a:ext cx="7439025" cy="68262"/>
              <a:chOff x="1511764" y="965606"/>
              <a:chExt cx="7128792" cy="70147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511764" y="1035753"/>
                <a:ext cx="7128792" cy="0"/>
              </a:xfrm>
              <a:prstGeom prst="line">
                <a:avLst/>
              </a:prstGeom>
              <a:ln w="25400">
                <a:solidFill>
                  <a:srgbClr val="0043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Прямоугольник 7"/>
              <p:cNvSpPr/>
              <p:nvPr/>
            </p:nvSpPr>
            <p:spPr>
              <a:xfrm>
                <a:off x="5479303" y="965606"/>
                <a:ext cx="3149082" cy="45677"/>
              </a:xfrm>
              <a:prstGeom prst="rect">
                <a:avLst/>
              </a:prstGeom>
              <a:solidFill>
                <a:srgbClr val="004386"/>
              </a:solidFill>
              <a:ln w="25400">
                <a:solidFill>
                  <a:srgbClr val="00438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927" y="211913"/>
              <a:ext cx="1116000" cy="794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Заголовок 2"/>
          <p:cNvSpPr txBox="1">
            <a:spLocks/>
          </p:cNvSpPr>
          <p:nvPr/>
        </p:nvSpPr>
        <p:spPr>
          <a:xfrm>
            <a:off x="2843807" y="168099"/>
            <a:ext cx="6087319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Недельно-суточное задание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09625" algn="l"/>
              </a:tabLst>
            </a:pPr>
            <a:endParaRPr kumimoji="0" lang="ru-RU" altLang="ru-RU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09625" algn="l"/>
              </a:tabLst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75902" y="2055812"/>
            <a:ext cx="10554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Куратор подтверждает факт </a:t>
            </a:r>
            <a:r>
              <a:rPr lang="ru-RU" sz="1000" b="1" dirty="0" smtClean="0"/>
              <a:t>выполнения </a:t>
            </a:r>
            <a:r>
              <a:rPr lang="ru-RU" sz="1000" b="1" dirty="0"/>
              <a:t>работ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53970" y="4056288"/>
            <a:ext cx="1190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Запланированы резервные работы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895112" y="5509668"/>
            <a:ext cx="1190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Куратор согласовывает план  работ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76194" y="5508036"/>
            <a:ext cx="1190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Указываются причины невыполнения плана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31485" y="6124180"/>
            <a:ext cx="18450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Ставится подпись Начальника участка подрядной организации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8008" y="2087916"/>
            <a:ext cx="939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Список работ соответствует графику 4-го уровня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355976" y="3284984"/>
            <a:ext cx="1192442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Факт выполнения заносится ежедневно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96136" y="3284984"/>
            <a:ext cx="1525942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При невыполнении плана, факт выделяется красным маркером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151904" y="4923184"/>
            <a:ext cx="2556000" cy="1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5587990" y="5519594"/>
            <a:ext cx="150429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700" dirty="0">
                <a:solidFill>
                  <a:schemeClr val="bg1">
                    <a:lumMod val="50000"/>
                  </a:schemeClr>
                </a:solidFill>
              </a:rPr>
              <a:t>Подпись куратора за план</a:t>
            </a:r>
          </a:p>
        </p:txBody>
      </p:sp>
      <p:sp>
        <p:nvSpPr>
          <p:cNvPr id="48" name="Левая фигурная скобка 47"/>
          <p:cNvSpPr/>
          <p:nvPr/>
        </p:nvSpPr>
        <p:spPr>
          <a:xfrm>
            <a:off x="899592" y="1972757"/>
            <a:ext cx="252312" cy="944829"/>
          </a:xfrm>
          <a:prstGeom prst="leftBrace">
            <a:avLst>
              <a:gd name="adj1" fmla="val 11353"/>
              <a:gd name="adj2" fmla="val 5000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6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8782</TotalTime>
  <Words>716</Words>
  <Application>Microsoft Office PowerPoint</Application>
  <PresentationFormat>Экран (4:3)</PresentationFormat>
  <Paragraphs>143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Кожарина Марина Александровна</dc:creator>
  <cp:lastModifiedBy>user</cp:lastModifiedBy>
  <cp:revision>514</cp:revision>
  <cp:lastPrinted>2018-11-20T23:08:05Z</cp:lastPrinted>
  <dcterms:created xsi:type="dcterms:W3CDTF">2016-03-14T06:48:11Z</dcterms:created>
  <dcterms:modified xsi:type="dcterms:W3CDTF">2022-05-25T03:32:28Z</dcterms:modified>
</cp:coreProperties>
</file>